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7"/>
  </p:notesMasterIdLst>
  <p:handoutMasterIdLst>
    <p:handoutMasterId r:id="rId158"/>
  </p:handoutMasterIdLst>
  <p:sldIdLst>
    <p:sldId id="257" r:id="rId5"/>
    <p:sldId id="387" r:id="rId6"/>
    <p:sldId id="325" r:id="rId7"/>
    <p:sldId id="413" r:id="rId8"/>
    <p:sldId id="421" r:id="rId9"/>
    <p:sldId id="425" r:id="rId10"/>
    <p:sldId id="424" r:id="rId11"/>
    <p:sldId id="427" r:id="rId12"/>
    <p:sldId id="426" r:id="rId13"/>
    <p:sldId id="398" r:id="rId14"/>
    <p:sldId id="390" r:id="rId15"/>
    <p:sldId id="391" r:id="rId16"/>
    <p:sldId id="404" r:id="rId17"/>
    <p:sldId id="414" r:id="rId18"/>
    <p:sldId id="392" r:id="rId19"/>
    <p:sldId id="393" r:id="rId20"/>
    <p:sldId id="400" r:id="rId21"/>
    <p:sldId id="395" r:id="rId22"/>
    <p:sldId id="394" r:id="rId23"/>
    <p:sldId id="411" r:id="rId24"/>
    <p:sldId id="396" r:id="rId25"/>
    <p:sldId id="452" r:id="rId26"/>
    <p:sldId id="409" r:id="rId27"/>
    <p:sldId id="410" r:id="rId28"/>
    <p:sldId id="408" r:id="rId29"/>
    <p:sldId id="401" r:id="rId30"/>
    <p:sldId id="412" r:id="rId31"/>
    <p:sldId id="399" r:id="rId32"/>
    <p:sldId id="326" r:id="rId33"/>
    <p:sldId id="406" r:id="rId34"/>
    <p:sldId id="444" r:id="rId35"/>
    <p:sldId id="397" r:id="rId36"/>
    <p:sldId id="407" r:id="rId37"/>
    <p:sldId id="436" r:id="rId38"/>
    <p:sldId id="430" r:id="rId39"/>
    <p:sldId id="429" r:id="rId40"/>
    <p:sldId id="428" r:id="rId41"/>
    <p:sldId id="445" r:id="rId42"/>
    <p:sldId id="448" r:id="rId43"/>
    <p:sldId id="449" r:id="rId44"/>
    <p:sldId id="450" r:id="rId45"/>
    <p:sldId id="446" r:id="rId46"/>
    <p:sldId id="451" r:id="rId47"/>
    <p:sldId id="433" r:id="rId48"/>
    <p:sldId id="432" r:id="rId49"/>
    <p:sldId id="431" r:id="rId50"/>
    <p:sldId id="435" r:id="rId51"/>
    <p:sldId id="453" r:id="rId52"/>
    <p:sldId id="454" r:id="rId53"/>
    <p:sldId id="455" r:id="rId54"/>
    <p:sldId id="437" r:id="rId55"/>
    <p:sldId id="439" r:id="rId56"/>
    <p:sldId id="438" r:id="rId57"/>
    <p:sldId id="328" r:id="rId58"/>
    <p:sldId id="405" r:id="rId59"/>
    <p:sldId id="402" r:id="rId60"/>
    <p:sldId id="403" r:id="rId61"/>
    <p:sldId id="440" r:id="rId62"/>
    <p:sldId id="441" r:id="rId63"/>
    <p:sldId id="442" r:id="rId64"/>
    <p:sldId id="443" r:id="rId65"/>
    <p:sldId id="329" r:id="rId66"/>
    <p:sldId id="332" r:id="rId67"/>
    <p:sldId id="330" r:id="rId68"/>
    <p:sldId id="378" r:id="rId69"/>
    <p:sldId id="447" r:id="rId70"/>
    <p:sldId id="324" r:id="rId71"/>
    <p:sldId id="334" r:id="rId72"/>
    <p:sldId id="335" r:id="rId73"/>
    <p:sldId id="336" r:id="rId74"/>
    <p:sldId id="322" r:id="rId75"/>
    <p:sldId id="278" r:id="rId76"/>
    <p:sldId id="375" r:id="rId77"/>
    <p:sldId id="434" r:id="rId78"/>
    <p:sldId id="350" r:id="rId79"/>
    <p:sldId id="352" r:id="rId80"/>
    <p:sldId id="333" r:id="rId81"/>
    <p:sldId id="369" r:id="rId82"/>
    <p:sldId id="359" r:id="rId83"/>
    <p:sldId id="354" r:id="rId84"/>
    <p:sldId id="368" r:id="rId85"/>
    <p:sldId id="356" r:id="rId86"/>
    <p:sldId id="357" r:id="rId87"/>
    <p:sldId id="358" r:id="rId88"/>
    <p:sldId id="285" r:id="rId89"/>
    <p:sldId id="384" r:id="rId90"/>
    <p:sldId id="286" r:id="rId91"/>
    <p:sldId id="372" r:id="rId92"/>
    <p:sldId id="280" r:id="rId93"/>
    <p:sldId id="361" r:id="rId94"/>
    <p:sldId id="382" r:id="rId95"/>
    <p:sldId id="383" r:id="rId96"/>
    <p:sldId id="386" r:id="rId97"/>
    <p:sldId id="385" r:id="rId98"/>
    <p:sldId id="265" r:id="rId99"/>
    <p:sldId id="362" r:id="rId100"/>
    <p:sldId id="418" r:id="rId101"/>
    <p:sldId id="337" r:id="rId102"/>
    <p:sldId id="287" r:id="rId103"/>
    <p:sldId id="364" r:id="rId104"/>
    <p:sldId id="290" r:id="rId105"/>
    <p:sldId id="291" r:id="rId106"/>
    <p:sldId id="365" r:id="rId107"/>
    <p:sldId id="377" r:id="rId108"/>
    <p:sldId id="302" r:id="rId109"/>
    <p:sldId id="310" r:id="rId110"/>
    <p:sldId id="331" r:id="rId111"/>
    <p:sldId id="320" r:id="rId112"/>
    <p:sldId id="370" r:id="rId113"/>
    <p:sldId id="381" r:id="rId114"/>
    <p:sldId id="298" r:id="rId115"/>
    <p:sldId id="349" r:id="rId116"/>
    <p:sldId id="351" r:id="rId117"/>
    <p:sldId id="388" r:id="rId118"/>
    <p:sldId id="311" r:id="rId119"/>
    <p:sldId id="339" r:id="rId120"/>
    <p:sldId id="321" r:id="rId121"/>
    <p:sldId id="319" r:id="rId122"/>
    <p:sldId id="284" r:id="rId123"/>
    <p:sldId id="419" r:id="rId124"/>
    <p:sldId id="416" r:id="rId125"/>
    <p:sldId id="420" r:id="rId126"/>
    <p:sldId id="289" r:id="rId127"/>
    <p:sldId id="417" r:id="rId128"/>
    <p:sldId id="307" r:id="rId129"/>
    <p:sldId id="338" r:id="rId130"/>
    <p:sldId id="373" r:id="rId131"/>
    <p:sldId id="296" r:id="rId132"/>
    <p:sldId id="380" r:id="rId133"/>
    <p:sldId id="348" r:id="rId134"/>
    <p:sldId id="389" r:id="rId135"/>
    <p:sldId id="374" r:id="rId136"/>
    <p:sldId id="297" r:id="rId137"/>
    <p:sldId id="342" r:id="rId138"/>
    <p:sldId id="347" r:id="rId139"/>
    <p:sldId id="303" r:id="rId140"/>
    <p:sldId id="312" r:id="rId141"/>
    <p:sldId id="415" r:id="rId142"/>
    <p:sldId id="366" r:id="rId143"/>
    <p:sldId id="367" r:id="rId144"/>
    <p:sldId id="371" r:id="rId145"/>
    <p:sldId id="376" r:id="rId146"/>
    <p:sldId id="313" r:id="rId147"/>
    <p:sldId id="345" r:id="rId148"/>
    <p:sldId id="317" r:id="rId149"/>
    <p:sldId id="316" r:id="rId150"/>
    <p:sldId id="363" r:id="rId151"/>
    <p:sldId id="341" r:id="rId152"/>
    <p:sldId id="353" r:id="rId153"/>
    <p:sldId id="360" r:id="rId154"/>
    <p:sldId id="343" r:id="rId155"/>
    <p:sldId id="355" r:id="rId156"/>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D'Altrui" initials="MD"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86" autoAdjust="0"/>
    <p:restoredTop sz="94280" autoAdjust="0"/>
  </p:normalViewPr>
  <p:slideViewPr>
    <p:cSldViewPr>
      <p:cViewPr>
        <p:scale>
          <a:sx n="100" d="100"/>
          <a:sy n="100" d="100"/>
        </p:scale>
        <p:origin x="-1170" y="-258"/>
      </p:cViewPr>
      <p:guideLst>
        <p:guide orient="horz" pos="2160"/>
        <p:guide pos="3839"/>
      </p:guideLst>
    </p:cSldViewPr>
  </p:slideViewPr>
  <p:notesTextViewPr>
    <p:cViewPr>
      <p:scale>
        <a:sx n="3" d="2"/>
        <a:sy n="3" d="2"/>
      </p:scale>
      <p:origin x="0" y="0"/>
    </p:cViewPr>
  </p:notesTextViewPr>
  <p:notesViewPr>
    <p:cSldViewPr>
      <p:cViewPr varScale="1">
        <p:scale>
          <a:sx n="63" d="100"/>
          <a:sy n="63" d="100"/>
        </p:scale>
        <p:origin x="1986"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commentAuthors" Target="commentAuthor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07T16:50:24.668" idx="1">
    <p:pos x="6795" y="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A5A207F-0F91-42F2-96D0-049C6003623B}" type="datetimeFigureOut">
              <a:rPr lang="en-US"/>
              <a:t>12/10/2021</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C567D4A-04CB-4EDF-8FB1-342A02FC8EC5}" type="slidenum">
              <a:rPr/>
              <a:t>‹#›</a:t>
            </a:fld>
            <a:endParaRPr dirty="0"/>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8CC13F5-F2B1-464B-BE8F-27ABFBD2FBDE}" type="datetimeFigureOut">
              <a:rPr lang="en-US"/>
              <a:t>12/10/2021</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61351F-DBB1-4664-ADA9-83BC7CB8848D}" type="slidenum">
              <a:rPr/>
              <a:t>‹#›</a:t>
            </a:fld>
            <a:endParaRPr dirty="0"/>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xmlns="">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dirty="0"/>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dirty="0"/>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8" name="Footer Placeholder 7"/>
          <p:cNvSpPr>
            <a:spLocks noGrp="1"/>
          </p:cNvSpPr>
          <p:nvPr>
            <p:ph type="ftr" sz="quarter" idx="11"/>
          </p:nvPr>
        </p:nvSpPr>
        <p:spPr/>
        <p:txBody>
          <a:bodyPr/>
          <a:lstStyle>
            <a:lvl1pPr>
              <a:defRPr sz="1100"/>
            </a:lvl1pPr>
          </a:lstStyle>
          <a:p>
            <a:endParaRPr lang="en-US" dirty="0"/>
          </a:p>
        </p:txBody>
      </p:sp>
      <p:sp>
        <p:nvSpPr>
          <p:cNvPr id="9" name="Slide Number Placeholder 8"/>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4" name="Footer Placeholder 3"/>
          <p:cNvSpPr>
            <a:spLocks noGrp="1"/>
          </p:cNvSpPr>
          <p:nvPr>
            <p:ph type="ftr" sz="quarter" idx="11"/>
          </p:nvPr>
        </p:nvSpPr>
        <p:spPr/>
        <p:txBody>
          <a:bodyPr/>
          <a:lstStyle>
            <a:lvl1pPr>
              <a:defRPr sz="1100"/>
            </a:lvl1pPr>
          </a:lstStyle>
          <a:p>
            <a:endParaRPr lang="en-US" dirty="0"/>
          </a:p>
        </p:txBody>
      </p:sp>
      <p:sp>
        <p:nvSpPr>
          <p:cNvPr id="5" name="Slide Number Placeholder 4"/>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3" name="Footer Placeholder 2"/>
          <p:cNvSpPr>
            <a:spLocks noGrp="1"/>
          </p:cNvSpPr>
          <p:nvPr>
            <p:ph type="ftr" sz="quarter" idx="11"/>
          </p:nvPr>
        </p:nvSpPr>
        <p:spPr/>
        <p:txBody>
          <a:bodyPr/>
          <a:lstStyle>
            <a:lvl1pPr>
              <a:defRPr sz="1100"/>
            </a:lvl1pPr>
          </a:lstStyle>
          <a:p>
            <a:endParaRPr lang="en-US" dirty="0"/>
          </a:p>
        </p:txBody>
      </p:sp>
      <p:sp>
        <p:nvSpPr>
          <p:cNvPr id="4" name="Slide Number Placeholder 3"/>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z="1100"/>
            </a:lvl1pPr>
          </a:lstStyle>
          <a:p>
            <a:fld id="{3CD9712D-992A-4AB1-A5C2-575F75921AA2}" type="datetimeFigureOut">
              <a:rPr lang="en-US" smtClean="0"/>
              <a:pPr/>
              <a:t>12/10/2021</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dirty="0"/>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fld id="{3CD9712D-992A-4AB1-A5C2-575F75921AA2}" type="datetimeFigureOut">
              <a:rPr lang="en-US" smtClean="0"/>
              <a:pPr/>
              <a:t>12/10/2021</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FEFA0A-2F20-4B60-98C6-5FFDA469AA1C}" type="slidenum">
              <a:rPr lang="en-US" smtClean="0"/>
              <a:pPr/>
              <a:t>‹#›</a:t>
            </a:fld>
            <a:endParaRPr lang="en-US" dirty="0"/>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3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cid:43B9F6D0-A3D0-44BC-B7DD-4C4FDE0454AA" TargetMode="External"/><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cid:E744A32C-103E-4F36-BA53-704567623417" TargetMode="Externa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cid:5F26E08A-E9D2-4C3C-BA4E-3B71C50DCB88" TargetMode="Externa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cid:F5D194B1-BB89-4D46-A7D2-46980B2FC9C7" TargetMode="External"/><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cid:55FBF101-8C52-4949-A349-340CA9624789" TargetMode="External"/><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4652" y="5867400"/>
            <a:ext cx="11201400" cy="3200400"/>
          </a:xfrm>
        </p:spPr>
        <p:txBody>
          <a:bodyPr>
            <a:normAutofit fontScale="90000"/>
          </a:bodyPr>
          <a:lstStyle/>
          <a:p>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Sea Girt Recreation</a:t>
            </a:r>
            <a:r>
              <a:rPr lang="en-US" sz="4000" dirty="0"/>
              <a:t/>
            </a:r>
            <a:br>
              <a:rPr lang="en-US" sz="4000" dirty="0"/>
            </a:br>
            <a:r>
              <a:rPr lang="en-US" sz="4000" dirty="0"/>
              <a:t/>
            </a:r>
            <a:br>
              <a:rPr lang="en-US" sz="4000" dirty="0"/>
            </a:br>
            <a:r>
              <a:rPr lang="en-US" sz="4000" dirty="0"/>
              <a:t>2021 Recap, Program &amp; Project Update</a:t>
            </a:r>
            <a:r>
              <a:rPr lang="en-US" sz="1200" dirty="0"/>
              <a:t/>
            </a:r>
            <a:br>
              <a:rPr lang="en-US" sz="1200" dirty="0"/>
            </a:br>
            <a:r>
              <a:rPr lang="en-US" sz="4000" dirty="0"/>
              <a:t/>
            </a:r>
            <a:br>
              <a:rPr lang="en-US" sz="4000" dirty="0"/>
            </a:br>
            <a:r>
              <a:rPr lang="en-US" sz="4000" dirty="0"/>
              <a:t>Introduce Recreation Commission</a:t>
            </a:r>
            <a:br>
              <a:rPr lang="en-US" sz="4000" dirty="0"/>
            </a:br>
            <a:r>
              <a:rPr lang="en-US" sz="4000" dirty="0"/>
              <a:t/>
            </a:r>
            <a:br>
              <a:rPr lang="en-US" sz="4000" dirty="0"/>
            </a:br>
            <a:r>
              <a:rPr lang="en-US" sz="4000" dirty="0"/>
              <a:t>New Recreation Director, Janeen Yodakis</a:t>
            </a:r>
            <a:br>
              <a:rPr lang="en-US" sz="4000" dirty="0"/>
            </a:br>
            <a:r>
              <a:rPr lang="en-US" sz="4000" dirty="0"/>
              <a:t/>
            </a:r>
            <a:br>
              <a:rPr lang="en-US" sz="4000" dirty="0"/>
            </a:br>
            <a:r>
              <a:rPr lang="en-US" sz="4000" dirty="0"/>
              <a:t>- Fresh Ideas, Community Outreach, High Energy</a:t>
            </a:r>
            <a:br>
              <a:rPr lang="en-US" sz="4000" dirty="0"/>
            </a:br>
            <a:r>
              <a:rPr lang="en-US" sz="4000" dirty="0"/>
              <a:t/>
            </a:r>
            <a:br>
              <a:rPr lang="en-US" sz="4000" dirty="0"/>
            </a:br>
            <a:r>
              <a:rPr lang="en-US" sz="4000" dirty="0"/>
              <a:t/>
            </a:r>
            <a:br>
              <a:rPr lang="en-US" sz="4000" dirty="0"/>
            </a:br>
            <a:r>
              <a:rPr lang="en-US" sz="4000" dirty="0"/>
              <a:t>	</a:t>
            </a:r>
            <a:br>
              <a:rPr lang="en-US" sz="4000" dirty="0"/>
            </a:br>
            <a:r>
              <a:rPr lang="en-US" sz="4000" dirty="0"/>
              <a:t/>
            </a:r>
            <a:br>
              <a:rPr lang="en-US" sz="4000" dirty="0"/>
            </a:br>
            <a:r>
              <a:rPr lang="en-US" sz="4000" dirty="0"/>
              <a:t/>
            </a:r>
            <a:br>
              <a:rPr lang="en-US" sz="4000" dirty="0"/>
            </a:br>
            <a:endParaRPr lang="en-US" dirty="0"/>
          </a:p>
        </p:txBody>
      </p:sp>
    </p:spTree>
    <p:extLst>
      <p:ext uri="{BB962C8B-B14F-4D97-AF65-F5344CB8AC3E}">
        <p14:creationId xmlns:p14="http://schemas.microsoft.com/office/powerpoint/2010/main" val="319817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May be an image of child and text that says 'Preschool Rrisbo Sensory Hike AND Games MONDAY You're invited to join Ms. October 18th Janeen for a fun hike and small games play. 1:30PM Get outside, explore your environment, &amp; MEET AT CRESCENT play with friends!'">
            <a:extLst>
              <a:ext uri="{FF2B5EF4-FFF2-40B4-BE49-F238E27FC236}">
                <a16:creationId xmlns:a16="http://schemas.microsoft.com/office/drawing/2014/main" xmlns="" id="{C42CCD47-1622-4920-85AC-49CB3DFD1B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211" y="-2"/>
            <a:ext cx="5486402"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0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FD3FA3-842C-4692-B8A2-F5609FA4953B}"/>
              </a:ext>
            </a:extLst>
          </p:cNvPr>
          <p:cNvPicPr>
            <a:picLocks noChangeAspect="1"/>
          </p:cNvPicPr>
          <p:nvPr/>
        </p:nvPicPr>
        <p:blipFill>
          <a:blip r:embed="rId2"/>
          <a:stretch>
            <a:fillRect/>
          </a:stretch>
        </p:blipFill>
        <p:spPr>
          <a:xfrm>
            <a:off x="3884612" y="14886"/>
            <a:ext cx="4419600" cy="6828225"/>
          </a:xfrm>
          <a:prstGeom prst="rect">
            <a:avLst/>
          </a:prstGeom>
        </p:spPr>
      </p:pic>
    </p:spTree>
    <p:extLst>
      <p:ext uri="{BB962C8B-B14F-4D97-AF65-F5344CB8AC3E}">
        <p14:creationId xmlns:p14="http://schemas.microsoft.com/office/powerpoint/2010/main" val="141208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D126BF-FAC4-46EF-9141-4CD80D60F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
        <p:nvSpPr>
          <p:cNvPr id="4" name="Arrow: Right 3">
            <a:extLst>
              <a:ext uri="{FF2B5EF4-FFF2-40B4-BE49-F238E27FC236}">
                <a16:creationId xmlns:a16="http://schemas.microsoft.com/office/drawing/2014/main" xmlns="" id="{CBCDF118-7F72-49E4-9807-F5D09E771F3A}"/>
              </a:ext>
            </a:extLst>
          </p:cNvPr>
          <p:cNvSpPr/>
          <p:nvPr/>
        </p:nvSpPr>
        <p:spPr>
          <a:xfrm>
            <a:off x="0" y="6248400"/>
            <a:ext cx="144621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74485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131BFD4-0EEC-45E5-8CFD-38D2D6D8325B}"/>
              </a:ext>
            </a:extLst>
          </p:cNvPr>
          <p:cNvPicPr>
            <a:picLocks noChangeAspect="1"/>
          </p:cNvPicPr>
          <p:nvPr/>
        </p:nvPicPr>
        <p:blipFill rotWithShape="1">
          <a:blip r:embed="rId2">
            <a:extLst>
              <a:ext uri="{28A0092B-C50C-407E-A947-70E740481C1C}">
                <a14:useLocalDpi xmlns:a14="http://schemas.microsoft.com/office/drawing/2010/main" val="0"/>
              </a:ext>
            </a:extLst>
          </a:blip>
          <a:srcRect l="16681" t="26633" r="7810" b="11686"/>
          <a:stretch/>
        </p:blipFill>
        <p:spPr>
          <a:xfrm rot="-120000">
            <a:off x="-1295961" y="-294301"/>
            <a:ext cx="13834345" cy="7568799"/>
          </a:xfrm>
          <a:prstGeom prst="rect">
            <a:avLst/>
          </a:prstGeom>
        </p:spPr>
      </p:pic>
    </p:spTree>
    <p:extLst>
      <p:ext uri="{BB962C8B-B14F-4D97-AF65-F5344CB8AC3E}">
        <p14:creationId xmlns:p14="http://schemas.microsoft.com/office/powerpoint/2010/main" val="3093807523"/>
      </p:ext>
    </p:extLst>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53E7D84-9AB6-4D12-BF24-3560A65775AF}"/>
              </a:ext>
            </a:extLst>
          </p:cNvPr>
          <p:cNvPicPr>
            <a:picLocks noChangeAspect="1"/>
          </p:cNvPicPr>
          <p:nvPr/>
        </p:nvPicPr>
        <p:blipFill>
          <a:blip r:embed="rId2"/>
          <a:stretch>
            <a:fillRect/>
          </a:stretch>
        </p:blipFill>
        <p:spPr>
          <a:xfrm rot="5400000">
            <a:off x="2294377" y="-1762564"/>
            <a:ext cx="7391400" cy="10916529"/>
          </a:xfrm>
          <a:prstGeom prst="rect">
            <a:avLst/>
          </a:prstGeom>
        </p:spPr>
      </p:pic>
    </p:spTree>
    <p:extLst>
      <p:ext uri="{BB962C8B-B14F-4D97-AF65-F5344CB8AC3E}">
        <p14:creationId xmlns:p14="http://schemas.microsoft.com/office/powerpoint/2010/main" val="367675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F7E17C9-5123-47B0-BD64-EA032DF1EA39}"/>
              </a:ext>
            </a:extLst>
          </p:cNvPr>
          <p:cNvPicPr>
            <a:picLocks noChangeAspect="1"/>
          </p:cNvPicPr>
          <p:nvPr/>
        </p:nvPicPr>
        <p:blipFill>
          <a:blip r:embed="rId2"/>
          <a:stretch>
            <a:fillRect/>
          </a:stretch>
        </p:blipFill>
        <p:spPr>
          <a:xfrm rot="5400000">
            <a:off x="2630392" y="-1600198"/>
            <a:ext cx="6928042" cy="10058401"/>
          </a:xfrm>
          <a:prstGeom prst="rect">
            <a:avLst/>
          </a:prstGeom>
        </p:spPr>
      </p:pic>
    </p:spTree>
    <p:extLst>
      <p:ext uri="{BB962C8B-B14F-4D97-AF65-F5344CB8AC3E}">
        <p14:creationId xmlns:p14="http://schemas.microsoft.com/office/powerpoint/2010/main" val="407899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ABD96E0-8939-4571-B2E4-2BEC2FFB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0612" y="-19050"/>
            <a:ext cx="9525000" cy="6858000"/>
          </a:xfrm>
          <a:prstGeom prst="rect">
            <a:avLst/>
          </a:prstGeom>
        </p:spPr>
      </p:pic>
      <p:sp>
        <p:nvSpPr>
          <p:cNvPr id="4" name="TextBox 3">
            <a:extLst>
              <a:ext uri="{FF2B5EF4-FFF2-40B4-BE49-F238E27FC236}">
                <a16:creationId xmlns:a16="http://schemas.microsoft.com/office/drawing/2014/main" xmlns="" id="{C174B952-5D0C-42FC-9B03-932F77FE655B}"/>
              </a:ext>
            </a:extLst>
          </p:cNvPr>
          <p:cNvSpPr txBox="1"/>
          <p:nvPr/>
        </p:nvSpPr>
        <p:spPr>
          <a:xfrm>
            <a:off x="149224" y="2975693"/>
            <a:ext cx="2209800" cy="424732"/>
          </a:xfrm>
          <a:prstGeom prst="rect">
            <a:avLst/>
          </a:prstGeom>
          <a:noFill/>
        </p:spPr>
        <p:txBody>
          <a:bodyPr wrap="square" rtlCol="0">
            <a:spAutoFit/>
          </a:bodyPr>
          <a:lstStyle/>
          <a:p>
            <a:pPr>
              <a:lnSpc>
                <a:spcPct val="90000"/>
              </a:lnSpc>
            </a:pPr>
            <a:r>
              <a:rPr lang="en-US" sz="2400" b="1" dirty="0"/>
              <a:t>June 15, 2006</a:t>
            </a:r>
          </a:p>
        </p:txBody>
      </p:sp>
    </p:spTree>
    <p:extLst>
      <p:ext uri="{BB962C8B-B14F-4D97-AF65-F5344CB8AC3E}">
        <p14:creationId xmlns:p14="http://schemas.microsoft.com/office/powerpoint/2010/main" val="108063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054DA2-B6AC-4F59-80F4-0A29EF7B53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4" t="38938" r="4425" b="30384"/>
          <a:stretch/>
        </p:blipFill>
        <p:spPr>
          <a:xfrm>
            <a:off x="868850" y="2667000"/>
            <a:ext cx="10348547" cy="2514600"/>
          </a:xfrm>
          <a:prstGeom prst="rect">
            <a:avLst/>
          </a:prstGeom>
        </p:spPr>
      </p:pic>
      <p:sp>
        <p:nvSpPr>
          <p:cNvPr id="7" name="TextBox 6">
            <a:extLst>
              <a:ext uri="{FF2B5EF4-FFF2-40B4-BE49-F238E27FC236}">
                <a16:creationId xmlns:a16="http://schemas.microsoft.com/office/drawing/2014/main" xmlns="" id="{841404DB-BBBF-4EE8-A9C4-868D133A5456}"/>
              </a:ext>
            </a:extLst>
          </p:cNvPr>
          <p:cNvSpPr txBox="1"/>
          <p:nvPr/>
        </p:nvSpPr>
        <p:spPr>
          <a:xfrm>
            <a:off x="608012" y="914400"/>
            <a:ext cx="4038600" cy="1421928"/>
          </a:xfrm>
          <a:prstGeom prst="rect">
            <a:avLst/>
          </a:prstGeom>
          <a:noFill/>
        </p:spPr>
        <p:txBody>
          <a:bodyPr wrap="square" rtlCol="0">
            <a:spAutoFit/>
          </a:bodyPr>
          <a:lstStyle/>
          <a:p>
            <a:pPr>
              <a:lnSpc>
                <a:spcPct val="90000"/>
              </a:lnSpc>
            </a:pPr>
            <a:r>
              <a:rPr lang="en-US" sz="3200" dirty="0"/>
              <a:t>Borough Council Meeting Minutes</a:t>
            </a:r>
            <a:br>
              <a:rPr lang="en-US" sz="3200" dirty="0"/>
            </a:br>
            <a:r>
              <a:rPr lang="en-US" sz="3200" dirty="0"/>
              <a:t>2005</a:t>
            </a:r>
          </a:p>
        </p:txBody>
      </p:sp>
    </p:spTree>
    <p:extLst>
      <p:ext uri="{BB962C8B-B14F-4D97-AF65-F5344CB8AC3E}">
        <p14:creationId xmlns:p14="http://schemas.microsoft.com/office/powerpoint/2010/main" val="132088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d-C3AC51C1-98AA-426D-91C9-6C570FADF213" descr="Image.jpeg">
            <a:extLst>
              <a:ext uri="{FF2B5EF4-FFF2-40B4-BE49-F238E27FC236}">
                <a16:creationId xmlns:a16="http://schemas.microsoft.com/office/drawing/2014/main" xmlns="" id="{686F3999-A028-4D80-B387-680E34CB0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84412"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77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959D6F-698F-473A-83A7-C3CF4CF1404B}"/>
              </a:ext>
            </a:extLst>
          </p:cNvPr>
          <p:cNvSpPr>
            <a:spLocks noGrp="1"/>
          </p:cNvSpPr>
          <p:nvPr>
            <p:ph type="title"/>
          </p:nvPr>
        </p:nvSpPr>
        <p:spPr>
          <a:xfrm>
            <a:off x="912812" y="6477000"/>
            <a:ext cx="9601200" cy="1143000"/>
          </a:xfrm>
        </p:spPr>
        <p:txBody>
          <a:bodyPr>
            <a:normAutofit fontScale="90000"/>
          </a:bodyPr>
          <a:lstStyle/>
          <a:p>
            <a:r>
              <a:rPr lang="en-US" sz="3100" b="1" dirty="0"/>
              <a:t>Review of the project specifications:</a:t>
            </a:r>
            <a:br>
              <a:rPr lang="en-US" sz="3100" b="1" dirty="0"/>
            </a:br>
            <a:r>
              <a:rPr lang="en-US" sz="3100" dirty="0"/>
              <a:t/>
            </a:r>
            <a:br>
              <a:rPr lang="en-US" sz="3100" dirty="0"/>
            </a:br>
            <a:r>
              <a:rPr lang="en-US" sz="3100" dirty="0"/>
              <a:t>Single 30’ x 60’ paddle court with a viewing deck connecting the existing court to the new court</a:t>
            </a:r>
            <a:br>
              <a:rPr lang="en-US" sz="3100" dirty="0"/>
            </a:br>
            <a:r>
              <a:rPr lang="en-US" sz="3100" dirty="0"/>
              <a:t/>
            </a:r>
            <a:br>
              <a:rPr lang="en-US" sz="3100" dirty="0"/>
            </a:br>
            <a:r>
              <a:rPr lang="en-US" sz="3100" dirty="0"/>
              <a:t>Area impacted represents approximately 0.32% of the park’s 17 acres. An estimated 10 trees are impacted to be replaced by a minimum of 20 </a:t>
            </a:r>
            <a:br>
              <a:rPr lang="en-US" sz="3100" dirty="0"/>
            </a:br>
            <a:r>
              <a:rPr lang="en-US" sz="3100" dirty="0"/>
              <a:t/>
            </a:r>
            <a:br>
              <a:rPr lang="en-US" sz="3100" dirty="0"/>
            </a:br>
            <a:r>
              <a:rPr lang="en-US" sz="3100" dirty="0"/>
              <a:t>43,560 sq. ft/acre x 17 acres = 740,520 total sq. ft.</a:t>
            </a:r>
            <a:br>
              <a:rPr lang="en-US" sz="3100" dirty="0"/>
            </a:br>
            <a:r>
              <a:rPr lang="en-US" sz="3100" dirty="0"/>
              <a:t>Estimated 2500 sq. ft. for project = 0.32% </a:t>
            </a:r>
            <a:br>
              <a:rPr lang="en-US" sz="3100" dirty="0"/>
            </a:br>
            <a:r>
              <a:rPr lang="en-US" sz="3100" dirty="0"/>
              <a:t/>
            </a:r>
            <a:br>
              <a:rPr lang="en-US" sz="3100" dirty="0"/>
            </a:br>
            <a:r>
              <a:rPr lang="en-US" sz="3100" dirty="0"/>
              <a:t>Project does not include construction of bathrooms, indoor structures, or any parking area.</a:t>
            </a:r>
            <a:r>
              <a:rPr lang="en-US" sz="4000" dirty="0"/>
              <a:t/>
            </a:r>
            <a:br>
              <a:rPr lang="en-US" sz="4000" dirty="0"/>
            </a:br>
            <a:r>
              <a:rPr lang="en-US" sz="3100" dirty="0"/>
              <a:t/>
            </a:r>
            <a:br>
              <a:rPr lang="en-US" sz="3100" dirty="0"/>
            </a:br>
            <a:r>
              <a:rPr lang="en-US" sz="3100" dirty="0"/>
              <a:t/>
            </a:r>
            <a:br>
              <a:rPr lang="en-US" sz="3100" dirty="0"/>
            </a:br>
            <a:r>
              <a:rPr lang="en-US" dirty="0"/>
              <a:t/>
            </a:r>
            <a:br>
              <a:rPr lang="en-US" dirty="0"/>
            </a:br>
            <a:endParaRPr lang="en-US" dirty="0"/>
          </a:p>
        </p:txBody>
      </p:sp>
    </p:spTree>
    <p:extLst>
      <p:ext uri="{BB962C8B-B14F-4D97-AF65-F5344CB8AC3E}">
        <p14:creationId xmlns:p14="http://schemas.microsoft.com/office/powerpoint/2010/main" val="376369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4539C4-B74F-486C-850A-983F019F2AD7}"/>
              </a:ext>
            </a:extLst>
          </p:cNvPr>
          <p:cNvSpPr txBox="1"/>
          <p:nvPr/>
        </p:nvSpPr>
        <p:spPr>
          <a:xfrm>
            <a:off x="836612" y="838200"/>
            <a:ext cx="10744200" cy="4801314"/>
          </a:xfrm>
          <a:prstGeom prst="rect">
            <a:avLst/>
          </a:prstGeom>
          <a:noFill/>
        </p:spPr>
        <p:txBody>
          <a:bodyPr wrap="square">
            <a:spAutoFit/>
          </a:bodyPr>
          <a:lstStyle/>
          <a:p>
            <a:r>
              <a:rPr lang="en-US" sz="3600" b="1" dirty="0"/>
              <a:t>Statement from the Recreation Commission:</a:t>
            </a:r>
          </a:p>
          <a:p>
            <a:endParaRPr lang="en-US" sz="3600" dirty="0"/>
          </a:p>
          <a:p>
            <a:r>
              <a:rPr lang="en-US" sz="3600" dirty="0"/>
              <a:t>The 2</a:t>
            </a:r>
            <a:r>
              <a:rPr lang="en-US" sz="3600" baseline="30000" dirty="0"/>
              <a:t>nd</a:t>
            </a:r>
            <a:r>
              <a:rPr lang="en-US" sz="3600" dirty="0"/>
              <a:t> paddle court project is the completion of an active recreation area within Crescent Park. The current Recreation Commission will not seek to expand the footprint of the active recreational area nor add any structures in Crescent Park after this project.    </a:t>
            </a:r>
            <a:r>
              <a:rPr lang="en-US" sz="1800" dirty="0"/>
              <a:t/>
            </a:r>
            <a:br>
              <a:rPr lang="en-US" sz="1800" dirty="0"/>
            </a:br>
            <a:endParaRPr lang="en-US" dirty="0"/>
          </a:p>
        </p:txBody>
      </p:sp>
    </p:spTree>
    <p:extLst>
      <p:ext uri="{BB962C8B-B14F-4D97-AF65-F5344CB8AC3E}">
        <p14:creationId xmlns:p14="http://schemas.microsoft.com/office/powerpoint/2010/main" val="338766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May be an image of 3 people, child, people standing, nature and tree">
            <a:extLst>
              <a:ext uri="{FF2B5EF4-FFF2-40B4-BE49-F238E27FC236}">
                <a16:creationId xmlns:a16="http://schemas.microsoft.com/office/drawing/2014/main" xmlns="" id="{DC3A2856-4E89-4576-915F-5D32DC5CE3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1213"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62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4270E9-63AD-4150-BEEC-EFFD6775C4C8}"/>
              </a:ext>
            </a:extLst>
          </p:cNvPr>
          <p:cNvSpPr txBox="1"/>
          <p:nvPr/>
        </p:nvSpPr>
        <p:spPr>
          <a:xfrm>
            <a:off x="379412" y="152400"/>
            <a:ext cx="11125200" cy="7909858"/>
          </a:xfrm>
          <a:prstGeom prst="rect">
            <a:avLst/>
          </a:prstGeom>
          <a:noFill/>
        </p:spPr>
        <p:txBody>
          <a:bodyPr wrap="square">
            <a:spAutoFit/>
          </a:bodyPr>
          <a:lstStyle/>
          <a:p>
            <a:r>
              <a:rPr lang="en-US" sz="3600" b="1" i="0" dirty="0">
                <a:solidFill>
                  <a:srgbClr val="000000"/>
                </a:solidFill>
                <a:effectLst/>
                <a:latin typeface="TimesNewRomanPSMT"/>
              </a:rPr>
              <a:t>What about wildlife?</a:t>
            </a:r>
          </a:p>
          <a:p>
            <a:endParaRPr lang="en-US" sz="1200" b="0" i="0" dirty="0">
              <a:solidFill>
                <a:srgbClr val="000000"/>
              </a:solidFill>
              <a:effectLst/>
              <a:latin typeface="TimesNewRomanPSMT"/>
            </a:endParaRPr>
          </a:p>
          <a:p>
            <a:r>
              <a:rPr lang="en-US" sz="3600" b="0" i="0" dirty="0">
                <a:solidFill>
                  <a:srgbClr val="000000"/>
                </a:solidFill>
                <a:effectLst/>
                <a:latin typeface="TimesNewRomanPSMT"/>
              </a:rPr>
              <a:t>Crescent Park Forest Stewardship Plan – </a:t>
            </a:r>
          </a:p>
          <a:p>
            <a:r>
              <a:rPr lang="en-US" sz="2800" dirty="0">
                <a:solidFill>
                  <a:srgbClr val="000000"/>
                </a:solidFill>
                <a:latin typeface="TimesNewRomanPSMT"/>
              </a:rPr>
              <a:t>June 4, 2021 Amendment</a:t>
            </a:r>
            <a:endParaRPr lang="en-US" sz="2800" b="0" i="0" dirty="0">
              <a:solidFill>
                <a:srgbClr val="000000"/>
              </a:solidFill>
              <a:effectLst/>
              <a:latin typeface="TimesNewRomanPSMT"/>
            </a:endParaRPr>
          </a:p>
          <a:p>
            <a:endParaRPr lang="en-US" sz="3600" dirty="0">
              <a:solidFill>
                <a:srgbClr val="000000"/>
              </a:solidFill>
              <a:latin typeface="TimesNewRomanPSMT"/>
            </a:endParaRPr>
          </a:p>
          <a:p>
            <a:r>
              <a:rPr lang="en-US" sz="3600" b="0" i="0" dirty="0">
                <a:solidFill>
                  <a:srgbClr val="000000"/>
                </a:solidFill>
                <a:effectLst/>
                <a:latin typeface="TimesNewRomanPSMT"/>
              </a:rPr>
              <a:t>“The installation of an additional Platform tennis court is expected to disturb 2500 square feet or 0.32% of the property in an area that is between the parking lot and the existing Platform tennis court. </a:t>
            </a:r>
            <a:r>
              <a:rPr lang="en-US" sz="3600" b="0" i="0" u="sng" dirty="0">
                <a:solidFill>
                  <a:srgbClr val="000000"/>
                </a:solidFill>
                <a:effectLst/>
                <a:latin typeface="TimesNewRomanPSMT"/>
              </a:rPr>
              <a:t>The minor disturbance is expected to have no impact</a:t>
            </a:r>
            <a:r>
              <a:rPr lang="en-US" sz="3600" b="0" i="0" dirty="0">
                <a:solidFill>
                  <a:srgbClr val="000000"/>
                </a:solidFill>
                <a:effectLst/>
                <a:latin typeface="TimesNewRomanPSMT"/>
              </a:rPr>
              <a:t> </a:t>
            </a:r>
            <a:r>
              <a:rPr lang="en-US" sz="3600" b="0" i="0" u="sng" dirty="0">
                <a:solidFill>
                  <a:srgbClr val="000000"/>
                </a:solidFill>
                <a:effectLst/>
                <a:latin typeface="TimesNewRomanPSMT"/>
              </a:rPr>
              <a:t>to any Threatened and Endangered species</a:t>
            </a:r>
            <a:r>
              <a:rPr lang="en-US" sz="3600" b="0" i="0" dirty="0">
                <a:solidFill>
                  <a:srgbClr val="000000"/>
                </a:solidFill>
                <a:effectLst/>
                <a:latin typeface="TimesNewRomanPSMT"/>
              </a:rPr>
              <a:t>.”</a:t>
            </a:r>
          </a:p>
          <a:p>
            <a:endParaRPr lang="en-US" sz="3600" b="0" i="0" dirty="0">
              <a:solidFill>
                <a:srgbClr val="000000"/>
              </a:solidFill>
              <a:effectLst/>
              <a:latin typeface="TimesNewRomanPSMT"/>
            </a:endParaRPr>
          </a:p>
          <a:p>
            <a:r>
              <a:rPr lang="en-US" sz="3600" b="0" i="0" dirty="0">
                <a:solidFill>
                  <a:srgbClr val="000000"/>
                </a:solidFill>
                <a:effectLst/>
                <a:latin typeface="TimesNewRomanPSMT"/>
              </a:rPr>
              <a:t>Bill Brash, NJ Approved Forester, Licensed Tree Expert </a:t>
            </a:r>
            <a:r>
              <a:rPr lang="en-US" sz="3600" dirty="0"/>
              <a:t/>
            </a:r>
            <a:br>
              <a:rPr lang="en-US" sz="3600" dirty="0"/>
            </a:br>
            <a:endParaRPr lang="en-US" sz="3600" dirty="0">
              <a:solidFill>
                <a:srgbClr val="000000"/>
              </a:solidFill>
              <a:latin typeface="TimesNewRomanPSMT"/>
            </a:endParaRPr>
          </a:p>
          <a:p>
            <a:r>
              <a:rPr lang="en-US" dirty="0"/>
              <a:t/>
            </a:r>
            <a:br>
              <a:rPr lang="en-US" dirty="0"/>
            </a:br>
            <a:endParaRPr lang="en-US" dirty="0"/>
          </a:p>
        </p:txBody>
      </p:sp>
    </p:spTree>
    <p:extLst>
      <p:ext uri="{BB962C8B-B14F-4D97-AF65-F5344CB8AC3E}">
        <p14:creationId xmlns:p14="http://schemas.microsoft.com/office/powerpoint/2010/main" val="291997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xmlns="" id="{88FD59A7-896D-411A-B5E2-68B239280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2"/>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10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68A4C-8449-4395-8CF0-AE26CF347C20}"/>
              </a:ext>
            </a:extLst>
          </p:cNvPr>
          <p:cNvSpPr>
            <a:spLocks noGrp="1"/>
          </p:cNvSpPr>
          <p:nvPr>
            <p:ph type="title"/>
          </p:nvPr>
        </p:nvSpPr>
        <p:spPr>
          <a:xfrm>
            <a:off x="1141412" y="4724400"/>
            <a:ext cx="9601200" cy="1143000"/>
          </a:xfrm>
        </p:spPr>
        <p:txBody>
          <a:bodyPr>
            <a:normAutofit fontScale="90000"/>
          </a:bodyPr>
          <a:lstStyle/>
          <a:p>
            <a:r>
              <a:rPr lang="en-US" dirty="0"/>
              <a:t>Does this project benefit only a segment of Sea Girt Residents?</a:t>
            </a:r>
            <a:br>
              <a:rPr lang="en-US" dirty="0"/>
            </a:br>
            <a:r>
              <a:rPr lang="en-US" dirty="0"/>
              <a:t/>
            </a:r>
            <a:br>
              <a:rPr lang="en-US" dirty="0"/>
            </a:br>
            <a:r>
              <a:rPr lang="en-US" dirty="0"/>
              <a:t>Of course, generally all projects do. Individual segments use certain facilities.</a:t>
            </a:r>
            <a:br>
              <a:rPr lang="en-US" dirty="0"/>
            </a:br>
            <a:r>
              <a:rPr lang="en-US" dirty="0"/>
              <a:t/>
            </a:r>
            <a:br>
              <a:rPr lang="en-US" dirty="0"/>
            </a:br>
            <a:r>
              <a:rPr lang="en-US" dirty="0"/>
              <a:t>Ex. Bike Path Project/Basketball Courts/Playground/Tennis Courts/Pickleball</a:t>
            </a:r>
            <a:br>
              <a:rPr lang="en-US" dirty="0"/>
            </a:br>
            <a:r>
              <a:rPr lang="en-US" dirty="0"/>
              <a:t/>
            </a:r>
            <a:br>
              <a:rPr lang="en-US" dirty="0"/>
            </a:br>
            <a:r>
              <a:rPr lang="en-US" dirty="0"/>
              <a:t>Each project/program will benefit different groups</a:t>
            </a:r>
            <a:br>
              <a:rPr lang="en-US" dirty="0"/>
            </a:br>
            <a:endParaRPr lang="en-US" dirty="0"/>
          </a:p>
        </p:txBody>
      </p:sp>
    </p:spTree>
    <p:extLst>
      <p:ext uri="{BB962C8B-B14F-4D97-AF65-F5344CB8AC3E}">
        <p14:creationId xmlns:p14="http://schemas.microsoft.com/office/powerpoint/2010/main" val="19413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A5CA8D-E564-4FCF-89BA-C332AF9FF1E0}"/>
              </a:ext>
            </a:extLst>
          </p:cNvPr>
          <p:cNvSpPr>
            <a:spLocks noGrp="1"/>
          </p:cNvSpPr>
          <p:nvPr>
            <p:ph type="title"/>
          </p:nvPr>
        </p:nvSpPr>
        <p:spPr/>
        <p:txBody>
          <a:bodyPr/>
          <a:lstStyle/>
          <a:p>
            <a:endParaRPr lang="en-US" dirty="0"/>
          </a:p>
        </p:txBody>
      </p:sp>
      <p:pic>
        <p:nvPicPr>
          <p:cNvPr id="12290" name="id-5E651B17-F969-4076-A66B-46DE5DFBB915" descr="Image.jpeg">
            <a:extLst>
              <a:ext uri="{FF2B5EF4-FFF2-40B4-BE49-F238E27FC236}">
                <a16:creationId xmlns:a16="http://schemas.microsoft.com/office/drawing/2014/main" xmlns="" id="{70DDB324-8FF0-406C-9066-56D53621C1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6947" y="0"/>
            <a:ext cx="91389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00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d-61732404-8998-4B14-828F-1E032F91A4DB" descr="Image.jpeg">
            <a:extLst>
              <a:ext uri="{FF2B5EF4-FFF2-40B4-BE49-F238E27FC236}">
                <a16:creationId xmlns:a16="http://schemas.microsoft.com/office/drawing/2014/main" xmlns="" id="{F8582A3C-9998-45C8-B6E2-DA7CB2F9D2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812" y="-520"/>
            <a:ext cx="9140707" cy="685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948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B733CE9-3695-4302-AE03-9896B477EFAE}"/>
              </a:ext>
            </a:extLst>
          </p:cNvPr>
          <p:cNvSpPr txBox="1"/>
          <p:nvPr/>
        </p:nvSpPr>
        <p:spPr>
          <a:xfrm>
            <a:off x="303212" y="210026"/>
            <a:ext cx="11582400" cy="6647974"/>
          </a:xfrm>
          <a:prstGeom prst="rect">
            <a:avLst/>
          </a:prstGeom>
          <a:noFill/>
        </p:spPr>
        <p:txBody>
          <a:bodyPr wrap="square">
            <a:spAutoFit/>
          </a:bodyPr>
          <a:lstStyle/>
          <a:p>
            <a:pPr marL="0" marR="0">
              <a:spcBef>
                <a:spcPts val="0"/>
              </a:spcBef>
              <a:spcAft>
                <a:spcPts val="0"/>
              </a:spcAft>
            </a:pPr>
            <a:r>
              <a:rPr lang="en-US" sz="2800" b="1" dirty="0">
                <a:solidFill>
                  <a:srgbClr val="000000"/>
                </a:solidFill>
                <a:effectLst/>
                <a:latin typeface="Kokila" panose="020B0604020202020204" pitchFamily="34" charset="0"/>
                <a:ea typeface="Calibri" panose="020F0502020204030204" pitchFamily="34" charset="0"/>
              </a:rPr>
              <a:t>Aligning With Sea Girt’s Long Term Recreational Objectives</a:t>
            </a:r>
          </a:p>
          <a:p>
            <a:pPr marL="0" marR="0">
              <a:spcBef>
                <a:spcPts val="0"/>
              </a:spcBef>
              <a:spcAft>
                <a:spcPts val="0"/>
              </a:spcAft>
            </a:pPr>
            <a:endParaRPr lang="en-US" sz="2800" b="1" dirty="0">
              <a:solidFill>
                <a:srgbClr val="000000"/>
              </a:solidFill>
              <a:effectLst/>
              <a:latin typeface="Kokila" panose="020B0604020202020204" pitchFamily="34" charset="0"/>
              <a:ea typeface="Calibri" panose="020F0502020204030204" pitchFamily="34" charset="0"/>
            </a:endParaRPr>
          </a:p>
          <a:p>
            <a:pPr marL="0" marR="0">
              <a:spcBef>
                <a:spcPts val="0"/>
              </a:spcBef>
              <a:spcAft>
                <a:spcPts val="0"/>
              </a:spcAft>
            </a:pPr>
            <a:r>
              <a:rPr lang="en-US" sz="2800" b="1" dirty="0">
                <a:solidFill>
                  <a:srgbClr val="000000"/>
                </a:solidFill>
                <a:effectLst/>
                <a:latin typeface="Kokila" panose="020B0604020202020204" pitchFamily="34" charset="0"/>
                <a:ea typeface="Calibri" panose="020F0502020204030204" pitchFamily="34" charset="0"/>
              </a:rPr>
              <a:t>Sea Girt Master Plan (Excerpt)</a:t>
            </a:r>
            <a:endParaRPr lang="en-US" sz="2800" dirty="0">
              <a:solidFill>
                <a:srgbClr val="000000"/>
              </a:solidFill>
              <a:effectLst/>
              <a:latin typeface="Kokila" panose="020B0604020202020204" pitchFamily="34" charset="0"/>
              <a:ea typeface="Calibri" panose="020F0502020204030204" pitchFamily="34" charset="0"/>
            </a:endParaRPr>
          </a:p>
          <a:p>
            <a:pPr marL="0" marR="0">
              <a:spcBef>
                <a:spcPts val="0"/>
              </a:spcBef>
              <a:spcAft>
                <a:spcPts val="0"/>
              </a:spcAft>
            </a:pPr>
            <a:r>
              <a:rPr lang="en-US" sz="2800" dirty="0">
                <a:solidFill>
                  <a:srgbClr val="000000"/>
                </a:solidFill>
                <a:effectLst/>
                <a:latin typeface="Kokila" panose="020B0604020202020204" pitchFamily="34" charset="0"/>
                <a:ea typeface="Calibri" panose="020F0502020204030204" pitchFamily="34" charset="0"/>
              </a:rPr>
              <a:t>“Encourage the development of active and passive recreation opportunities that meet the needs of year-round residents and visitors alike;”</a:t>
            </a:r>
          </a:p>
          <a:p>
            <a:pPr marL="0" marR="0">
              <a:spcBef>
                <a:spcPts val="0"/>
              </a:spcBef>
              <a:spcAft>
                <a:spcPts val="0"/>
              </a:spcAft>
            </a:pPr>
            <a:r>
              <a:rPr lang="en-US" sz="2800" b="1" dirty="0">
                <a:solidFill>
                  <a:srgbClr val="000000"/>
                </a:solidFill>
                <a:effectLst/>
                <a:latin typeface="Kokila" panose="020B0604020202020204" pitchFamily="34" charset="0"/>
                <a:ea typeface="Calibri" panose="020F0502020204030204" pitchFamily="34" charset="0"/>
              </a:rPr>
              <a:t> </a:t>
            </a:r>
          </a:p>
          <a:p>
            <a:pPr marL="0" marR="0">
              <a:spcBef>
                <a:spcPts val="0"/>
              </a:spcBef>
              <a:spcAft>
                <a:spcPts val="0"/>
              </a:spcAft>
            </a:pPr>
            <a:r>
              <a:rPr lang="en-US" sz="2800" b="1" dirty="0">
                <a:solidFill>
                  <a:srgbClr val="000000"/>
                </a:solidFill>
                <a:latin typeface="Kokila" panose="020B0604020202020204" pitchFamily="34" charset="0"/>
                <a:ea typeface="Calibri" panose="020F0502020204030204" pitchFamily="34" charset="0"/>
              </a:rPr>
              <a:t>Sea Girt Stewardship Plan (Excerpt)</a:t>
            </a:r>
          </a:p>
          <a:p>
            <a:pPr marL="0" marR="0">
              <a:spcBef>
                <a:spcPts val="0"/>
              </a:spcBef>
              <a:spcAft>
                <a:spcPts val="0"/>
              </a:spcAft>
            </a:pPr>
            <a:r>
              <a:rPr lang="en-US" sz="2800" b="1" dirty="0">
                <a:solidFill>
                  <a:srgbClr val="000000"/>
                </a:solidFill>
                <a:latin typeface="Kokila" panose="020B0604020202020204" pitchFamily="34" charset="0"/>
                <a:ea typeface="Calibri" panose="020F0502020204030204" pitchFamily="34" charset="0"/>
              </a:rPr>
              <a:t>“</a:t>
            </a:r>
            <a:r>
              <a:rPr lang="en-US" sz="1800" b="0" i="0" dirty="0">
                <a:solidFill>
                  <a:srgbClr val="000000"/>
                </a:solidFill>
                <a:effectLst/>
                <a:latin typeface="TimesNewRomanPSMT"/>
              </a:rPr>
              <a:t>Today, the park remains an integral piece of open space for passive and active recreation…”</a:t>
            </a:r>
          </a:p>
          <a:p>
            <a:pPr marL="0" marR="0">
              <a:spcBef>
                <a:spcPts val="0"/>
              </a:spcBef>
              <a:spcAft>
                <a:spcPts val="0"/>
              </a:spcAft>
            </a:pPr>
            <a:r>
              <a:rPr lang="en-US" sz="1800" b="0" i="0" dirty="0">
                <a:solidFill>
                  <a:srgbClr val="000000"/>
                </a:solidFill>
                <a:effectLst/>
                <a:latin typeface="TimesNewRomanPSMT"/>
              </a:rPr>
              <a:t>“0.32% of the woodlands will be removed from the FSP (Forest Stewardship Plan) for the purposes of installing an additional Platform tennis court. See map of proposed revision on page 19 (last page). No other changes are anticipated and all goals and objectives as originally set are still proposed.</a:t>
            </a:r>
            <a:r>
              <a:rPr lang="en-US" sz="2800" dirty="0"/>
              <a:t> </a:t>
            </a:r>
            <a:br>
              <a:rPr lang="en-US" sz="2800" dirty="0"/>
            </a:br>
            <a:endParaRPr lang="en-US" sz="2800" b="1" dirty="0">
              <a:solidFill>
                <a:srgbClr val="000000"/>
              </a:solidFill>
              <a:effectLst/>
              <a:latin typeface="Kokila" panose="020B0604020202020204" pitchFamily="34" charset="0"/>
              <a:ea typeface="Calibri" panose="020F0502020204030204" pitchFamily="34" charset="0"/>
            </a:endParaRPr>
          </a:p>
          <a:p>
            <a:pPr marL="0" marR="0">
              <a:spcBef>
                <a:spcPts val="0"/>
              </a:spcBef>
              <a:spcAft>
                <a:spcPts val="0"/>
              </a:spcAft>
            </a:pPr>
            <a:r>
              <a:rPr lang="en-US" sz="2800" b="1" dirty="0">
                <a:solidFill>
                  <a:srgbClr val="000000"/>
                </a:solidFill>
                <a:latin typeface="Kokila" panose="020B0604020202020204" pitchFamily="34" charset="0"/>
                <a:ea typeface="Calibri" panose="020F0502020204030204" pitchFamily="34" charset="0"/>
              </a:rPr>
              <a:t>Sea Girt Recreation Mission Statement (Excerpt)</a:t>
            </a:r>
            <a:endParaRPr lang="en-US" sz="2800" b="1" dirty="0">
              <a:solidFill>
                <a:srgbClr val="000000"/>
              </a:solidFill>
              <a:effectLst/>
              <a:latin typeface="Kokila" panose="020B0604020202020204" pitchFamily="34" charset="0"/>
              <a:ea typeface="Calibri" panose="020F0502020204030204" pitchFamily="34" charset="0"/>
            </a:endParaRPr>
          </a:p>
          <a:p>
            <a:pPr marL="0" marR="0">
              <a:spcBef>
                <a:spcPts val="0"/>
              </a:spcBef>
              <a:spcAft>
                <a:spcPts val="0"/>
              </a:spcAft>
            </a:pPr>
            <a:r>
              <a:rPr lang="en-US" sz="2800" dirty="0">
                <a:solidFill>
                  <a:srgbClr val="000000"/>
                </a:solidFill>
                <a:latin typeface="Kokila" panose="020B0604020202020204" pitchFamily="34" charset="0"/>
                <a:ea typeface="Calibri" panose="020F0502020204030204" pitchFamily="34" charset="0"/>
              </a:rPr>
              <a:t>“</a:t>
            </a:r>
            <a:r>
              <a:rPr lang="en-US" sz="1800" dirty="0">
                <a:solidFill>
                  <a:srgbClr val="000000"/>
                </a:solidFill>
                <a:effectLst/>
                <a:latin typeface="Helvetica" panose="020B0604020202020204" pitchFamily="34" charset="0"/>
                <a:ea typeface="Calibri" panose="020F0502020204030204" pitchFamily="34" charset="0"/>
              </a:rPr>
              <a:t>The Commission's purpose is to oversee the Borough's parks and recreational facilities as well as develop and administer recreational programs with a broad appeal to all members of the community. The Borough's recreational facilities include Baltimore Park, Crescent Park, with its tennis courts and paddle court, as well as the Bell Place tennis courts.”</a:t>
            </a:r>
            <a:endParaRPr lang="en-US" sz="2800" dirty="0">
              <a:solidFill>
                <a:srgbClr val="000000"/>
              </a:solidFill>
              <a:effectLst/>
              <a:latin typeface="Kokila" panose="020B0604020202020204" pitchFamily="34" charset="0"/>
              <a:ea typeface="Calibri" panose="020F0502020204030204" pitchFamily="34" charset="0"/>
            </a:endParaRPr>
          </a:p>
        </p:txBody>
      </p:sp>
    </p:spTree>
    <p:extLst>
      <p:ext uri="{BB962C8B-B14F-4D97-AF65-F5344CB8AC3E}">
        <p14:creationId xmlns:p14="http://schemas.microsoft.com/office/powerpoint/2010/main" val="39021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C514C3-A36D-46A8-A809-A8C77B7E9F07}"/>
              </a:ext>
            </a:extLst>
          </p:cNvPr>
          <p:cNvSpPr>
            <a:spLocks noGrp="1"/>
          </p:cNvSpPr>
          <p:nvPr>
            <p:ph type="title"/>
          </p:nvPr>
        </p:nvSpPr>
        <p:spPr>
          <a:xfrm>
            <a:off x="1293812" y="5486400"/>
            <a:ext cx="9601200" cy="1143000"/>
          </a:xfrm>
        </p:spPr>
        <p:txBody>
          <a:bodyPr>
            <a:noAutofit/>
          </a:bodyPr>
          <a:lstStyle/>
          <a:p>
            <a:r>
              <a:rPr lang="en-US" sz="2800" b="1" dirty="0"/>
              <a:t>How was public made aware of this project?</a:t>
            </a:r>
            <a:br>
              <a:rPr lang="en-US" sz="2800" b="1" dirty="0"/>
            </a:br>
            <a:r>
              <a:rPr lang="en-US" sz="2800" b="1" dirty="0"/>
              <a:t>What entities were consulted?</a:t>
            </a:r>
            <a:r>
              <a:rPr lang="en-US" sz="2800" dirty="0"/>
              <a:t/>
            </a:r>
            <a:br>
              <a:rPr lang="en-US" sz="2800" dirty="0"/>
            </a:br>
            <a:r>
              <a:rPr lang="en-US" sz="2800" dirty="0"/>
              <a:t/>
            </a:r>
            <a:br>
              <a:rPr lang="en-US" sz="2800" dirty="0"/>
            </a:br>
            <a:r>
              <a:rPr lang="en-US" sz="2800" dirty="0"/>
              <a:t>Presentations at two Borough Council Meetings (Feb. and August). Additional meetings addresses Stewardship Plan</a:t>
            </a:r>
            <a:br>
              <a:rPr lang="en-US" sz="2800" dirty="0"/>
            </a:br>
            <a:r>
              <a:rPr lang="en-US" sz="2800" dirty="0"/>
              <a:t/>
            </a:r>
            <a:br>
              <a:rPr lang="en-US" sz="2800" dirty="0"/>
            </a:br>
            <a:r>
              <a:rPr lang="en-US" sz="2800" dirty="0"/>
              <a:t>- Scope, size, justification, discussed in detail,</a:t>
            </a:r>
            <a:br>
              <a:rPr lang="en-US" sz="2800" dirty="0"/>
            </a:br>
            <a:r>
              <a:rPr lang="en-US" sz="2800" dirty="0"/>
              <a:t>open to public review and comment</a:t>
            </a:r>
            <a:br>
              <a:rPr lang="en-US" sz="2800" dirty="0"/>
            </a:br>
            <a:r>
              <a:rPr lang="en-US" sz="2800" dirty="0"/>
              <a:t/>
            </a:r>
            <a:br>
              <a:rPr lang="en-US" sz="2800" dirty="0"/>
            </a:br>
            <a:r>
              <a:rPr lang="en-US" sz="2800" dirty="0"/>
              <a:t>Discussions and on-site meetings with Sea Girt Shade Tree Commission and Sea Girt Conservancy Members</a:t>
            </a:r>
            <a:br>
              <a:rPr lang="en-US" sz="2800" dirty="0"/>
            </a:br>
            <a:r>
              <a:rPr lang="en-US" sz="2800" dirty="0"/>
              <a:t/>
            </a:r>
            <a:br>
              <a:rPr lang="en-US" sz="2800" dirty="0"/>
            </a:br>
            <a:r>
              <a:rPr lang="en-US" sz="2800" dirty="0"/>
              <a:t>Review, update and amendment of Stewardship Forest Plan by NJ Approved Forrester inclusive of project</a:t>
            </a:r>
            <a:br>
              <a:rPr lang="en-US" sz="2800" dirty="0"/>
            </a:br>
            <a:r>
              <a:rPr lang="en-US" sz="2800" dirty="0"/>
              <a:t/>
            </a:r>
            <a:br>
              <a:rPr lang="en-US" sz="2800" dirty="0"/>
            </a:br>
            <a:r>
              <a:rPr lang="en-US" sz="2800" dirty="0"/>
              <a:t>Discussions with SG Fire Department and SG Police regarding parking and access</a:t>
            </a:r>
          </a:p>
        </p:txBody>
      </p:sp>
    </p:spTree>
    <p:extLst>
      <p:ext uri="{BB962C8B-B14F-4D97-AF65-F5344CB8AC3E}">
        <p14:creationId xmlns:p14="http://schemas.microsoft.com/office/powerpoint/2010/main" val="241896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B9BAD-8F16-4BD4-A993-266552B43876}"/>
              </a:ext>
            </a:extLst>
          </p:cNvPr>
          <p:cNvSpPr>
            <a:spLocks noGrp="1"/>
          </p:cNvSpPr>
          <p:nvPr>
            <p:ph type="title"/>
          </p:nvPr>
        </p:nvSpPr>
        <p:spPr>
          <a:xfrm>
            <a:off x="912812" y="2209800"/>
            <a:ext cx="9601200" cy="1143000"/>
          </a:xfrm>
        </p:spPr>
        <p:txBody>
          <a:bodyPr/>
          <a:lstStyle/>
          <a:p>
            <a:r>
              <a:rPr lang="en-US" dirty="0"/>
              <a:t>Coast Star</a:t>
            </a:r>
            <a:br>
              <a:rPr lang="en-US" dirty="0"/>
            </a:br>
            <a:r>
              <a:rPr lang="en-US" dirty="0"/>
              <a:t>Feb. 25, 2021</a:t>
            </a:r>
          </a:p>
        </p:txBody>
      </p:sp>
      <p:pic>
        <p:nvPicPr>
          <p:cNvPr id="4" name="Picture 3">
            <a:extLst>
              <a:ext uri="{FF2B5EF4-FFF2-40B4-BE49-F238E27FC236}">
                <a16:creationId xmlns:a16="http://schemas.microsoft.com/office/drawing/2014/main" xmlns="" id="{E4BECE0F-CB0D-453F-9ECB-F97FFC3DB7AB}"/>
              </a:ext>
            </a:extLst>
          </p:cNvPr>
          <p:cNvPicPr>
            <a:picLocks noChangeAspect="1"/>
          </p:cNvPicPr>
          <p:nvPr/>
        </p:nvPicPr>
        <p:blipFill>
          <a:blip r:embed="rId2"/>
          <a:stretch>
            <a:fillRect/>
          </a:stretch>
        </p:blipFill>
        <p:spPr>
          <a:xfrm>
            <a:off x="4189412" y="0"/>
            <a:ext cx="6801008" cy="6858000"/>
          </a:xfrm>
          <a:prstGeom prst="rect">
            <a:avLst/>
          </a:prstGeom>
        </p:spPr>
      </p:pic>
    </p:spTree>
    <p:extLst>
      <p:ext uri="{BB962C8B-B14F-4D97-AF65-F5344CB8AC3E}">
        <p14:creationId xmlns:p14="http://schemas.microsoft.com/office/powerpoint/2010/main" val="424256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18903-DDBA-404F-8F65-BC7B4EB6B7DB}"/>
              </a:ext>
            </a:extLst>
          </p:cNvPr>
          <p:cNvSpPr>
            <a:spLocks noGrp="1"/>
          </p:cNvSpPr>
          <p:nvPr>
            <p:ph type="title"/>
          </p:nvPr>
        </p:nvSpPr>
        <p:spPr>
          <a:xfrm>
            <a:off x="531812" y="2209800"/>
            <a:ext cx="9653442" cy="1143000"/>
          </a:xfrm>
        </p:spPr>
        <p:txBody>
          <a:bodyPr/>
          <a:lstStyle/>
          <a:p>
            <a:r>
              <a:rPr lang="en-US" dirty="0"/>
              <a:t>Coast Star</a:t>
            </a:r>
            <a:br>
              <a:rPr lang="en-US" dirty="0"/>
            </a:br>
            <a:r>
              <a:rPr lang="en-US" dirty="0"/>
              <a:t>August 19</a:t>
            </a:r>
            <a:r>
              <a:rPr lang="en-US" baseline="30000" dirty="0"/>
              <a:t>th</a:t>
            </a:r>
            <a:r>
              <a:rPr lang="en-US" dirty="0"/>
              <a:t>, 2021</a:t>
            </a:r>
          </a:p>
        </p:txBody>
      </p:sp>
      <p:pic>
        <p:nvPicPr>
          <p:cNvPr id="4" name="Picture 3">
            <a:extLst>
              <a:ext uri="{FF2B5EF4-FFF2-40B4-BE49-F238E27FC236}">
                <a16:creationId xmlns:a16="http://schemas.microsoft.com/office/drawing/2014/main" xmlns="" id="{A37B0C5A-B6E2-4B9E-A721-FDB9676CA294}"/>
              </a:ext>
            </a:extLst>
          </p:cNvPr>
          <p:cNvPicPr>
            <a:picLocks noChangeAspect="1"/>
          </p:cNvPicPr>
          <p:nvPr/>
        </p:nvPicPr>
        <p:blipFill>
          <a:blip r:embed="rId2"/>
          <a:stretch>
            <a:fillRect/>
          </a:stretch>
        </p:blipFill>
        <p:spPr>
          <a:xfrm>
            <a:off x="5256212" y="23769"/>
            <a:ext cx="6782534" cy="6858000"/>
          </a:xfrm>
          <a:prstGeom prst="rect">
            <a:avLst/>
          </a:prstGeom>
        </p:spPr>
      </p:pic>
    </p:spTree>
    <p:extLst>
      <p:ext uri="{BB962C8B-B14F-4D97-AF65-F5344CB8AC3E}">
        <p14:creationId xmlns:p14="http://schemas.microsoft.com/office/powerpoint/2010/main" val="213309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3363E-2EC0-40CD-9E40-C1AE89D314A1}"/>
              </a:ext>
            </a:extLst>
          </p:cNvPr>
          <p:cNvSpPr>
            <a:spLocks noGrp="1"/>
          </p:cNvSpPr>
          <p:nvPr>
            <p:ph type="title"/>
          </p:nvPr>
        </p:nvSpPr>
        <p:spPr>
          <a:xfrm>
            <a:off x="1293812" y="5486400"/>
            <a:ext cx="9601200" cy="1143000"/>
          </a:xfrm>
        </p:spPr>
        <p:txBody>
          <a:bodyPr>
            <a:normAutofit fontScale="90000"/>
          </a:bodyPr>
          <a:lstStyle/>
          <a:p>
            <a:r>
              <a:rPr lang="en-US" b="1" dirty="0"/>
              <a:t>Two Zoom meetings with Carriage Way neighbors to address potential concerns, plus numerous in-person one on one meetings, phone calls, etc. </a:t>
            </a:r>
            <a:br>
              <a:rPr lang="en-US" b="1" dirty="0"/>
            </a:br>
            <a:r>
              <a:rPr lang="en-US" b="1" dirty="0"/>
              <a:t/>
            </a:r>
            <a:br>
              <a:rPr lang="en-US" b="1" dirty="0"/>
            </a:br>
            <a:r>
              <a:rPr lang="en-US" b="1" dirty="0"/>
              <a:t>Issues discussed included:</a:t>
            </a:r>
            <a:br>
              <a:rPr lang="en-US" b="1" dirty="0"/>
            </a:br>
            <a:r>
              <a:rPr lang="en-US" b="1" dirty="0"/>
              <a:t/>
            </a:r>
            <a:br>
              <a:rPr lang="en-US" b="1" dirty="0"/>
            </a:br>
            <a:r>
              <a:rPr lang="en-US" b="1" dirty="0"/>
              <a:t>- Court locations/orientation</a:t>
            </a:r>
            <a:r>
              <a:rPr lang="en-US" dirty="0"/>
              <a:t/>
            </a:r>
            <a:br>
              <a:rPr lang="en-US" dirty="0"/>
            </a:br>
            <a:r>
              <a:rPr lang="en-US" b="1" dirty="0"/>
              <a:t/>
            </a:r>
            <a:br>
              <a:rPr lang="en-US" b="1" dirty="0"/>
            </a:br>
            <a:r>
              <a:rPr lang="en-US" b="1" dirty="0"/>
              <a:t>- Light/Noise Mitigation</a:t>
            </a:r>
            <a:br>
              <a:rPr lang="en-US" b="1" dirty="0"/>
            </a:br>
            <a:r>
              <a:rPr lang="en-US" b="1" dirty="0"/>
              <a:t/>
            </a:r>
            <a:br>
              <a:rPr lang="en-US" b="1" dirty="0"/>
            </a:br>
            <a:r>
              <a:rPr lang="en-US" b="1" dirty="0"/>
              <a:t>- Trees</a:t>
            </a:r>
            <a:br>
              <a:rPr lang="en-US" b="1" dirty="0"/>
            </a:br>
            <a:r>
              <a:rPr lang="en-US" b="1" dirty="0"/>
              <a:t/>
            </a:r>
            <a:br>
              <a:rPr lang="en-US" b="1" dirty="0"/>
            </a:br>
            <a:r>
              <a:rPr lang="en-US" b="1" dirty="0"/>
              <a:t>- Parking</a:t>
            </a:r>
            <a:br>
              <a:rPr lang="en-US" b="1" dirty="0"/>
            </a:br>
            <a:endParaRPr lang="en-US" b="1" dirty="0"/>
          </a:p>
        </p:txBody>
      </p:sp>
    </p:spTree>
    <p:extLst>
      <p:ext uri="{BB962C8B-B14F-4D97-AF65-F5344CB8AC3E}">
        <p14:creationId xmlns:p14="http://schemas.microsoft.com/office/powerpoint/2010/main" val="323533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May be an image of 3 people, child, people standing and outdoors">
            <a:extLst>
              <a:ext uri="{FF2B5EF4-FFF2-40B4-BE49-F238E27FC236}">
                <a16:creationId xmlns:a16="http://schemas.microsoft.com/office/drawing/2014/main" xmlns="" id="{AB588D69-EC73-4701-81F3-4E06FE7C67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3275" y="0"/>
            <a:ext cx="5502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55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28959B-4EEF-478A-8080-31757F818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07443" y="39948"/>
            <a:ext cx="6973937" cy="6894040"/>
          </a:xfrm>
          <a:prstGeom prst="rect">
            <a:avLst/>
          </a:prstGeom>
        </p:spPr>
      </p:pic>
    </p:spTree>
    <p:extLst>
      <p:ext uri="{BB962C8B-B14F-4D97-AF65-F5344CB8AC3E}">
        <p14:creationId xmlns:p14="http://schemas.microsoft.com/office/powerpoint/2010/main" val="46006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6664A0-0A4E-4AFB-ABB5-477E7723E78C}"/>
              </a:ext>
            </a:extLst>
          </p:cNvPr>
          <p:cNvPicPr>
            <a:picLocks noChangeAspect="1"/>
          </p:cNvPicPr>
          <p:nvPr/>
        </p:nvPicPr>
        <p:blipFill>
          <a:blip r:embed="rId2"/>
          <a:stretch>
            <a:fillRect/>
          </a:stretch>
        </p:blipFill>
        <p:spPr>
          <a:xfrm rot="5400000">
            <a:off x="2631122" y="0"/>
            <a:ext cx="6926580" cy="6858000"/>
          </a:xfrm>
          <a:prstGeom prst="rect">
            <a:avLst/>
          </a:prstGeom>
        </p:spPr>
      </p:pic>
    </p:spTree>
    <p:extLst>
      <p:ext uri="{BB962C8B-B14F-4D97-AF65-F5344CB8AC3E}">
        <p14:creationId xmlns:p14="http://schemas.microsoft.com/office/powerpoint/2010/main" val="38594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180615-6CA4-4016-9207-C9F40612C6D0}"/>
              </a:ext>
            </a:extLst>
          </p:cNvPr>
          <p:cNvPicPr>
            <a:picLocks noChangeAspect="1"/>
          </p:cNvPicPr>
          <p:nvPr/>
        </p:nvPicPr>
        <p:blipFill>
          <a:blip r:embed="rId2"/>
          <a:stretch>
            <a:fillRect/>
          </a:stretch>
        </p:blipFill>
        <p:spPr>
          <a:xfrm rot="5400000">
            <a:off x="2607441" y="51672"/>
            <a:ext cx="6973941" cy="6894043"/>
          </a:xfrm>
          <a:prstGeom prst="rect">
            <a:avLst/>
          </a:prstGeom>
        </p:spPr>
      </p:pic>
    </p:spTree>
    <p:extLst>
      <p:ext uri="{BB962C8B-B14F-4D97-AF65-F5344CB8AC3E}">
        <p14:creationId xmlns:p14="http://schemas.microsoft.com/office/powerpoint/2010/main" val="58077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7CCE1-D258-4F5E-8BA4-CEA221F4B799}"/>
              </a:ext>
            </a:extLst>
          </p:cNvPr>
          <p:cNvSpPr>
            <a:spLocks noGrp="1"/>
          </p:cNvSpPr>
          <p:nvPr>
            <p:ph type="title"/>
          </p:nvPr>
        </p:nvSpPr>
        <p:spPr>
          <a:xfrm>
            <a:off x="1065212" y="5410200"/>
            <a:ext cx="9601200" cy="1143000"/>
          </a:xfrm>
        </p:spPr>
        <p:txBody>
          <a:bodyPr>
            <a:normAutofit fontScale="90000"/>
          </a:bodyPr>
          <a:lstStyle/>
          <a:p>
            <a:r>
              <a:rPr lang="en-US" b="1" dirty="0"/>
              <a:t>What about the trees?</a:t>
            </a:r>
            <a:r>
              <a:rPr lang="en-US" dirty="0"/>
              <a:t/>
            </a:r>
            <a:br>
              <a:rPr lang="en-US" dirty="0"/>
            </a:br>
            <a:r>
              <a:rPr lang="en-US" dirty="0"/>
              <a:t/>
            </a:r>
            <a:br>
              <a:rPr lang="en-US" dirty="0"/>
            </a:br>
            <a:r>
              <a:rPr lang="en-US" dirty="0"/>
              <a:t>- Planting of trees to replace any removed – minimum 2x</a:t>
            </a:r>
            <a:br>
              <a:rPr lang="en-US" dirty="0"/>
            </a:br>
            <a:r>
              <a:rPr lang="en-US" dirty="0"/>
              <a:t/>
            </a:r>
            <a:br>
              <a:rPr lang="en-US" dirty="0"/>
            </a:br>
            <a:r>
              <a:rPr lang="en-US" dirty="0"/>
              <a:t>- Species and location of new tree plantings by Shade Tree Commission and Sea Girt Conservancy</a:t>
            </a:r>
            <a:br>
              <a:rPr lang="en-US" dirty="0"/>
            </a:br>
            <a:r>
              <a:rPr lang="en-US" dirty="0"/>
              <a:t/>
            </a:r>
            <a:br>
              <a:rPr lang="en-US" dirty="0"/>
            </a:br>
            <a:r>
              <a:rPr lang="en-US" dirty="0"/>
              <a:t>- Show of good faith - Recreation Commission will donate additional trees now. (Not part of the 2x Tree Replacement)</a:t>
            </a:r>
            <a:br>
              <a:rPr lang="en-US" dirty="0"/>
            </a:br>
            <a:r>
              <a:rPr lang="en-US" dirty="0"/>
              <a:t/>
            </a:r>
            <a:br>
              <a:rPr lang="en-US" dirty="0"/>
            </a:br>
            <a:r>
              <a:rPr lang="en-US" dirty="0"/>
              <a:t>Matching gift tree program - $2,000 initial donation. ($100 per tree, 40 tree goal)</a:t>
            </a:r>
          </a:p>
        </p:txBody>
      </p:sp>
    </p:spTree>
    <p:extLst>
      <p:ext uri="{BB962C8B-B14F-4D97-AF65-F5344CB8AC3E}">
        <p14:creationId xmlns:p14="http://schemas.microsoft.com/office/powerpoint/2010/main" val="223942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A849A3-0585-412B-95F1-F51B908B11CD}"/>
              </a:ext>
            </a:extLst>
          </p:cNvPr>
          <p:cNvPicPr>
            <a:picLocks noChangeAspect="1"/>
          </p:cNvPicPr>
          <p:nvPr/>
        </p:nvPicPr>
        <p:blipFill>
          <a:blip r:embed="rId2"/>
          <a:stretch>
            <a:fillRect/>
          </a:stretch>
        </p:blipFill>
        <p:spPr>
          <a:xfrm>
            <a:off x="3122612" y="0"/>
            <a:ext cx="5791200" cy="6858000"/>
          </a:xfrm>
          <a:prstGeom prst="rect">
            <a:avLst/>
          </a:prstGeom>
        </p:spPr>
      </p:pic>
    </p:spTree>
    <p:extLst>
      <p:ext uri="{BB962C8B-B14F-4D97-AF65-F5344CB8AC3E}">
        <p14:creationId xmlns:p14="http://schemas.microsoft.com/office/powerpoint/2010/main" val="64513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25027F0-2039-44FB-8C1A-6C3127EC697B}"/>
              </a:ext>
            </a:extLst>
          </p:cNvPr>
          <p:cNvSpPr txBox="1"/>
          <p:nvPr/>
        </p:nvSpPr>
        <p:spPr>
          <a:xfrm>
            <a:off x="912812" y="762000"/>
            <a:ext cx="10210800" cy="5262979"/>
          </a:xfrm>
          <a:prstGeom prst="rect">
            <a:avLst/>
          </a:prstGeom>
          <a:noFill/>
        </p:spPr>
        <p:txBody>
          <a:bodyPr wrap="square">
            <a:spAutoFit/>
          </a:bodyPr>
          <a:lstStyle/>
          <a:p>
            <a:pPr marL="0" marR="0">
              <a:spcBef>
                <a:spcPts val="0"/>
              </a:spcBef>
              <a:spcAft>
                <a:spcPts val="0"/>
              </a:spcAft>
            </a:pPr>
            <a:r>
              <a:rPr lang="en-US" sz="2400" dirty="0">
                <a:solidFill>
                  <a:srgbClr val="000000"/>
                </a:solidFill>
                <a:effectLst/>
                <a:latin typeface="Tahoma" panose="020B0604030504040204" pitchFamily="34" charset="0"/>
                <a:ea typeface="Calibri" panose="020F0502020204030204" pitchFamily="34" charset="0"/>
              </a:rPr>
              <a:t>The Sea Girt Conservancy supports the proposed plan for the addition of a paddle ball court to Crescent Park. It will provide a needed benefit to our community, while also increasing the utility and quality of passive recreation in the park, in furtherance of our mission: to promote the preservation, enjoyment, and ongoing maintenance of our parks and open space for the environment and the benefit of the public, thus ensuring the continuation of these valuable resources for current and future generations.</a:t>
            </a: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rgbClr val="000000"/>
                </a:solidFill>
                <a:effectLst/>
                <a:latin typeface="Tahoma" panose="020B0604030504040204" pitchFamily="34" charset="0"/>
                <a:ea typeface="Calibri" panose="020F0502020204030204" pitchFamily="34" charset="0"/>
              </a:rPr>
              <a:t> </a:t>
            </a: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rgbClr val="000000"/>
                </a:solidFill>
                <a:effectLst/>
                <a:latin typeface="Tahoma" panose="020B0604030504040204" pitchFamily="34" charset="0"/>
                <a:ea typeface="Calibri" panose="020F0502020204030204" pitchFamily="34" charset="0"/>
              </a:rPr>
              <a:t>We make this endorsement with the conditions that the plan does not conflict with any existing agreements regarding Crescent Park, and that the plan satisfies a legal review by the Borough.</a:t>
            </a:r>
          </a:p>
          <a:p>
            <a:pPr marL="0" marR="0">
              <a:spcBef>
                <a:spcPts val="0"/>
              </a:spcBef>
              <a:spcAft>
                <a:spcPts val="0"/>
              </a:spcAft>
            </a:pPr>
            <a:endParaRPr lang="en-US" sz="2400" dirty="0">
              <a:solidFill>
                <a:srgbClr val="000000"/>
              </a:solidFill>
              <a:latin typeface="Tahoma" panose="020B0604030504040204" pitchFamily="34" charset="0"/>
              <a:ea typeface="Calibri" panose="020F0502020204030204" pitchFamily="34" charset="0"/>
            </a:endParaRPr>
          </a:p>
          <a:p>
            <a:pPr marL="0" marR="0">
              <a:spcBef>
                <a:spcPts val="0"/>
              </a:spcBef>
              <a:spcAft>
                <a:spcPts val="0"/>
              </a:spcAft>
            </a:pPr>
            <a:r>
              <a:rPr lang="en-US" sz="2400" dirty="0">
                <a:solidFill>
                  <a:srgbClr val="000000"/>
                </a:solidFill>
                <a:latin typeface="Tahoma" panose="020B0604030504040204" pitchFamily="34" charset="0"/>
                <a:ea typeface="Calibri" panose="020F0502020204030204" pitchFamily="34" charset="0"/>
              </a:rPr>
              <a:t>- Alan Zakin, Chairman</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0784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9B60BC0-7834-4ED2-8EA9-0772206CC273}"/>
              </a:ext>
            </a:extLst>
          </p:cNvPr>
          <p:cNvPicPr>
            <a:picLocks noChangeAspect="1"/>
          </p:cNvPicPr>
          <p:nvPr/>
        </p:nvPicPr>
        <p:blipFill>
          <a:blip r:embed="rId2"/>
          <a:stretch>
            <a:fillRect/>
          </a:stretch>
        </p:blipFill>
        <p:spPr>
          <a:xfrm>
            <a:off x="2817812" y="0"/>
            <a:ext cx="6158163" cy="7589521"/>
          </a:xfrm>
          <a:prstGeom prst="rect">
            <a:avLst/>
          </a:prstGeom>
        </p:spPr>
      </p:pic>
    </p:spTree>
    <p:extLst>
      <p:ext uri="{BB962C8B-B14F-4D97-AF65-F5344CB8AC3E}">
        <p14:creationId xmlns:p14="http://schemas.microsoft.com/office/powerpoint/2010/main" val="247457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d-38B552C9-2A91-459F-884B-54DA94B5760A" descr="Image.jpeg">
            <a:extLst>
              <a:ext uri="{FF2B5EF4-FFF2-40B4-BE49-F238E27FC236}">
                <a16:creationId xmlns:a16="http://schemas.microsoft.com/office/drawing/2014/main" xmlns="" id="{B69D4931-7B6D-47CC-B90E-491E3A0F8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88" y="0"/>
            <a:ext cx="12885923" cy="965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14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AB38BF-3F2A-4934-8FAE-DABC3CEF9838}"/>
              </a:ext>
            </a:extLst>
          </p:cNvPr>
          <p:cNvSpPr>
            <a:spLocks noGrp="1"/>
          </p:cNvSpPr>
          <p:nvPr>
            <p:ph type="title"/>
          </p:nvPr>
        </p:nvSpPr>
        <p:spPr>
          <a:xfrm>
            <a:off x="989012" y="6629400"/>
            <a:ext cx="9601200" cy="1143000"/>
          </a:xfrm>
        </p:spPr>
        <p:txBody>
          <a:bodyPr>
            <a:normAutofit fontScale="90000"/>
          </a:bodyPr>
          <a:lstStyle/>
          <a:p>
            <a:r>
              <a:rPr lang="en-US" dirty="0"/>
              <a:t/>
            </a:r>
            <a:br>
              <a:rPr lang="en-US" dirty="0"/>
            </a:br>
            <a:r>
              <a:rPr lang="en-US" b="1" dirty="0"/>
              <a:t/>
            </a:r>
            <a:br>
              <a:rPr lang="en-US" b="1" dirty="0"/>
            </a:br>
            <a:r>
              <a:rPr lang="en-US" sz="4000" b="1" dirty="0"/>
              <a:t>Major issue facing Crescent Park</a:t>
            </a:r>
            <a:r>
              <a:rPr lang="en-US" sz="4000" dirty="0"/>
              <a:t/>
            </a:r>
            <a:br>
              <a:rPr lang="en-US" sz="4000" dirty="0"/>
            </a:br>
            <a:r>
              <a:rPr lang="en-US" sz="4000" dirty="0"/>
              <a:t/>
            </a:r>
            <a:br>
              <a:rPr lang="en-US" sz="4000" dirty="0"/>
            </a:br>
            <a:r>
              <a:rPr lang="en-US" sz="4000" dirty="0"/>
              <a:t>- Invasive Non-Native Vines (English Ivy)</a:t>
            </a:r>
            <a:br>
              <a:rPr lang="en-US" sz="4000" dirty="0"/>
            </a:br>
            <a:r>
              <a:rPr lang="en-US" sz="4000" dirty="0"/>
              <a:t/>
            </a:r>
            <a:br>
              <a:rPr lang="en-US" sz="4000" dirty="0"/>
            </a:br>
            <a:r>
              <a:rPr lang="en-US" sz="4000" dirty="0"/>
              <a:t>Solutions:</a:t>
            </a:r>
            <a:br>
              <a:rPr lang="en-US" sz="4000" dirty="0"/>
            </a:br>
            <a:r>
              <a:rPr lang="en-US" sz="4000" dirty="0"/>
              <a:t/>
            </a:r>
            <a:br>
              <a:rPr lang="en-US" sz="4000" dirty="0"/>
            </a:br>
            <a:r>
              <a:rPr lang="en-US" sz="4000" dirty="0"/>
              <a:t>- Removal of vines, treatment of vine root systems, and removal of some trees threatening specimen trees (Holly)</a:t>
            </a:r>
            <a:br>
              <a:rPr lang="en-US" sz="4000" dirty="0"/>
            </a:br>
            <a:r>
              <a:rPr lang="en-US" sz="4000" dirty="0"/>
              <a:t/>
            </a:r>
            <a:br>
              <a:rPr lang="en-US" sz="4000" dirty="0"/>
            </a:br>
            <a:r>
              <a:rPr lang="en-US" sz="4000" dirty="0"/>
              <a:t>- Planting of desirable native tree species</a:t>
            </a:r>
            <a:br>
              <a:rPr lang="en-US" sz="4000"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72477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A9C441D-C15D-4810-A169-8B4C6B686534}"/>
              </a:ext>
            </a:extLst>
          </p:cNvPr>
          <p:cNvSpPr txBox="1"/>
          <p:nvPr/>
        </p:nvSpPr>
        <p:spPr>
          <a:xfrm>
            <a:off x="760412" y="889844"/>
            <a:ext cx="10591800" cy="5632311"/>
          </a:xfrm>
          <a:prstGeom prst="rect">
            <a:avLst/>
          </a:prstGeom>
          <a:noFill/>
        </p:spPr>
        <p:txBody>
          <a:bodyPr wrap="square">
            <a:spAutoFit/>
          </a:bodyPr>
          <a:lstStyle/>
          <a:p>
            <a:r>
              <a:rPr lang="en-US" sz="2400" b="1" dirty="0">
                <a:solidFill>
                  <a:srgbClr val="000000"/>
                </a:solidFill>
                <a:latin typeface="TimesNewRomanPSMT"/>
              </a:rPr>
              <a:t>“Monoculture of Holly” in Crescent Park</a:t>
            </a:r>
            <a:endParaRPr lang="en-US" sz="2400" b="1" i="0" dirty="0">
              <a:solidFill>
                <a:srgbClr val="000000"/>
              </a:solidFill>
              <a:effectLst/>
              <a:latin typeface="TimesNewRomanPSMT"/>
            </a:endParaRPr>
          </a:p>
          <a:p>
            <a:endParaRPr lang="en-US" sz="2400" b="0" i="0" dirty="0">
              <a:solidFill>
                <a:srgbClr val="000000"/>
              </a:solidFill>
              <a:effectLst/>
              <a:latin typeface="TimesNewRomanPSMT"/>
            </a:endParaRPr>
          </a:p>
          <a:p>
            <a:r>
              <a:rPr lang="en-US" sz="2400" b="0" i="0" dirty="0">
                <a:solidFill>
                  <a:srgbClr val="000000"/>
                </a:solidFill>
                <a:effectLst/>
                <a:latin typeface="TimesNewRomanPSMT"/>
              </a:rPr>
              <a:t>Crescent Park is reaching a climax condition - characterized by the position of</a:t>
            </a:r>
            <a:br>
              <a:rPr lang="en-US" sz="2400" b="0" i="0" dirty="0">
                <a:solidFill>
                  <a:srgbClr val="000000"/>
                </a:solidFill>
                <a:effectLst/>
                <a:latin typeface="TimesNewRomanPSMT"/>
              </a:rPr>
            </a:br>
            <a:r>
              <a:rPr lang="en-US" sz="2400" b="0" i="0" dirty="0">
                <a:solidFill>
                  <a:srgbClr val="000000"/>
                </a:solidFill>
                <a:effectLst/>
                <a:latin typeface="TimesNewRomanPSMT"/>
              </a:rPr>
              <a:t>American holly in the overstory. American holly is quite shade tolerant, meaning that it can germinate and persist under the canopy of other trees. It then maintains a slow and steady growth pattern, eventually replacing other trees as they die. At Crescent Park, remnants of an earlier community of oak, cherry, sassafras and red cedar remain in pockets, but are mostly decreasing</a:t>
            </a:r>
            <a:br>
              <a:rPr lang="en-US" sz="2400" b="0" i="0" dirty="0">
                <a:solidFill>
                  <a:srgbClr val="000000"/>
                </a:solidFill>
                <a:effectLst/>
                <a:latin typeface="TimesNewRomanPSMT"/>
              </a:rPr>
            </a:br>
            <a:r>
              <a:rPr lang="en-US" sz="2400" b="0" i="0" dirty="0">
                <a:solidFill>
                  <a:srgbClr val="000000"/>
                </a:solidFill>
                <a:effectLst/>
                <a:latin typeface="TimesNewRomanPSMT"/>
              </a:rPr>
              <a:t>because of their inability to reproduce under the dense shade. Many of the largest stems in this</a:t>
            </a:r>
            <a:r>
              <a:rPr lang="en-US" sz="2400" dirty="0">
                <a:solidFill>
                  <a:srgbClr val="000000"/>
                </a:solidFill>
                <a:latin typeface="TimesNewRomanPSMT"/>
              </a:rPr>
              <a:t> </a:t>
            </a:r>
            <a:r>
              <a:rPr lang="en-US" sz="2400" b="0" i="0" dirty="0">
                <a:solidFill>
                  <a:srgbClr val="000000"/>
                </a:solidFill>
                <a:effectLst/>
                <a:latin typeface="TimesNewRomanPSMT"/>
              </a:rPr>
              <a:t>forest are oaks that have recently died, or are in severe decline. Many cherries and sassafras can also be found in decline or already dead. Over time, holly continues to gradually occupy more and more of the stand's growing space, converting the forest from an assemblage of mixed</a:t>
            </a:r>
            <a:br>
              <a:rPr lang="en-US" sz="2400" b="0" i="0" dirty="0">
                <a:solidFill>
                  <a:srgbClr val="000000"/>
                </a:solidFill>
                <a:effectLst/>
                <a:latin typeface="TimesNewRomanPSMT"/>
              </a:rPr>
            </a:br>
            <a:r>
              <a:rPr lang="en-US" sz="2400" b="0" i="0" dirty="0">
                <a:solidFill>
                  <a:srgbClr val="000000"/>
                </a:solidFill>
                <a:effectLst/>
                <a:latin typeface="TimesNewRomanPSMT"/>
              </a:rPr>
              <a:t>upland species to what is essentially a monoculture of holly.</a:t>
            </a:r>
            <a:r>
              <a:rPr lang="en-US" sz="2400" dirty="0"/>
              <a:t> </a:t>
            </a:r>
            <a:br>
              <a:rPr lang="en-US" sz="2400" dirty="0"/>
            </a:br>
            <a:endParaRPr lang="en-US" sz="2400" dirty="0"/>
          </a:p>
        </p:txBody>
      </p:sp>
    </p:spTree>
    <p:extLst>
      <p:ext uri="{BB962C8B-B14F-4D97-AF65-F5344CB8AC3E}">
        <p14:creationId xmlns:p14="http://schemas.microsoft.com/office/powerpoint/2010/main" val="400516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ay be an image of child, standing, outdoors and tree">
            <a:extLst>
              <a:ext uri="{FF2B5EF4-FFF2-40B4-BE49-F238E27FC236}">
                <a16:creationId xmlns:a16="http://schemas.microsoft.com/office/drawing/2014/main" xmlns="" id="{52A7BE27-A905-4299-B47E-B95B29EFC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3"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94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CD69FA-FA08-423D-BCE2-DF15425BFB79}"/>
              </a:ext>
            </a:extLst>
          </p:cNvPr>
          <p:cNvSpPr>
            <a:spLocks noGrp="1"/>
          </p:cNvSpPr>
          <p:nvPr>
            <p:ph type="title"/>
          </p:nvPr>
        </p:nvSpPr>
        <p:spPr>
          <a:xfrm>
            <a:off x="1751012" y="5943600"/>
            <a:ext cx="9601200" cy="1143000"/>
          </a:xfrm>
        </p:spPr>
        <p:txBody>
          <a:bodyPr>
            <a:normAutofit fontScale="90000"/>
          </a:bodyPr>
          <a:lstStyle/>
          <a:p>
            <a:r>
              <a:rPr lang="en-US" sz="4000" dirty="0"/>
              <a:t>Goal of the Rec Commission is to work with Shade Tree Commission and Sea Girt Conservancy to assist with overall improvements to Crescent Park</a:t>
            </a:r>
            <a:br>
              <a:rPr lang="en-US" sz="4000" dirty="0"/>
            </a:br>
            <a:r>
              <a:rPr lang="en-US" sz="4000" dirty="0"/>
              <a:t/>
            </a:r>
            <a:br>
              <a:rPr lang="en-US" sz="4000" dirty="0"/>
            </a:br>
            <a:r>
              <a:rPr lang="en-US" sz="4000" dirty="0"/>
              <a:t>- Help with vine removal projects</a:t>
            </a:r>
            <a:br>
              <a:rPr lang="en-US" sz="4000" dirty="0"/>
            </a:br>
            <a:r>
              <a:rPr lang="en-US" sz="4000" dirty="0"/>
              <a:t/>
            </a:r>
            <a:br>
              <a:rPr lang="en-US" sz="4000" dirty="0"/>
            </a:br>
            <a:r>
              <a:rPr lang="en-US" sz="4000" dirty="0"/>
              <a:t>- Donate desirable trees to be planted</a:t>
            </a:r>
            <a:br>
              <a:rPr lang="en-US" sz="4000" dirty="0"/>
            </a:br>
            <a:r>
              <a:rPr lang="en-US" sz="4000" dirty="0"/>
              <a:t/>
            </a:r>
            <a:br>
              <a:rPr lang="en-US" sz="4000" dirty="0"/>
            </a:br>
            <a:r>
              <a:rPr lang="en-US" sz="4000" dirty="0"/>
              <a:t>- Promote awareness of the park</a:t>
            </a:r>
            <a:br>
              <a:rPr lang="en-US" sz="4000" dirty="0"/>
            </a:br>
            <a:r>
              <a:rPr lang="en-US" sz="4000" dirty="0"/>
              <a:t/>
            </a:r>
            <a:br>
              <a:rPr lang="en-US" sz="4000" dirty="0"/>
            </a:br>
            <a:r>
              <a:rPr lang="en-US" sz="4000" dirty="0"/>
              <a:t>- Improve sitting area/walkway by tennis courts</a:t>
            </a:r>
            <a:r>
              <a:rPr lang="en-US" dirty="0"/>
              <a:t/>
            </a:r>
            <a:br>
              <a:rPr lang="en-US" dirty="0"/>
            </a:br>
            <a:endParaRPr lang="en-US" dirty="0"/>
          </a:p>
        </p:txBody>
      </p:sp>
    </p:spTree>
    <p:extLst>
      <p:ext uri="{BB962C8B-B14F-4D97-AF65-F5344CB8AC3E}">
        <p14:creationId xmlns:p14="http://schemas.microsoft.com/office/powerpoint/2010/main" val="287706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B19B49-9F1D-451A-AADB-09D184A84256}"/>
              </a:ext>
            </a:extLst>
          </p:cNvPr>
          <p:cNvPicPr>
            <a:picLocks noChangeAspect="1"/>
          </p:cNvPicPr>
          <p:nvPr/>
        </p:nvPicPr>
        <p:blipFill>
          <a:blip r:embed="rId2"/>
          <a:stretch>
            <a:fillRect/>
          </a:stretch>
        </p:blipFill>
        <p:spPr>
          <a:xfrm>
            <a:off x="1893886" y="1"/>
            <a:ext cx="8803839" cy="6557962"/>
          </a:xfrm>
          <a:prstGeom prst="rect">
            <a:avLst/>
          </a:prstGeom>
        </p:spPr>
      </p:pic>
    </p:spTree>
    <p:extLst>
      <p:ext uri="{BB962C8B-B14F-4D97-AF65-F5344CB8AC3E}">
        <p14:creationId xmlns:p14="http://schemas.microsoft.com/office/powerpoint/2010/main" val="384702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d-4BEA552C-71BC-4377-86AB-6F6313ACDDA2" descr="Image.jpeg">
            <a:extLst>
              <a:ext uri="{FF2B5EF4-FFF2-40B4-BE49-F238E27FC236}">
                <a16:creationId xmlns:a16="http://schemas.microsoft.com/office/drawing/2014/main" xmlns="" id="{EE9C7029-A0C6-4EAE-9C84-17F0CDEC14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5995" y="0"/>
            <a:ext cx="91505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mage of one or more people, people standing and outdoors">
            <a:extLst>
              <a:ext uri="{FF2B5EF4-FFF2-40B4-BE49-F238E27FC236}">
                <a16:creationId xmlns:a16="http://schemas.microsoft.com/office/drawing/2014/main" xmlns="" id="{3787F447-F8F0-4085-9B67-DB07C26D6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612" y="-304800"/>
            <a:ext cx="7694612" cy="40507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97683226-29DE-4392-AD12-EDB28B230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572" y="3124200"/>
            <a:ext cx="5283200" cy="3962400"/>
          </a:xfrm>
          <a:prstGeom prst="rect">
            <a:avLst/>
          </a:prstGeom>
        </p:spPr>
      </p:pic>
      <p:pic>
        <p:nvPicPr>
          <p:cNvPr id="2052" name="Picture 4" descr="May be an image of 1 person, outdoors and tree">
            <a:extLst>
              <a:ext uri="{FF2B5EF4-FFF2-40B4-BE49-F238E27FC236}">
                <a16:creationId xmlns:a16="http://schemas.microsoft.com/office/drawing/2014/main" xmlns="" id="{D16B37FA-C648-430C-8720-127F88123D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772" y="3133531"/>
            <a:ext cx="3933146" cy="3933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5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d-8A0A7249-F09B-4512-8766-61C801737E38" descr="Image.jpeg">
            <a:extLst>
              <a:ext uri="{FF2B5EF4-FFF2-40B4-BE49-F238E27FC236}">
                <a16:creationId xmlns:a16="http://schemas.microsoft.com/office/drawing/2014/main" xmlns="" id="{623025BE-CA11-4268-AEC3-8ACEBEB276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0033" y="0"/>
            <a:ext cx="9168757" cy="688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4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d-1E95F277-8799-4D42-A12F-B21FB2E6D594" descr="Image.jpeg">
            <a:extLst>
              <a:ext uri="{FF2B5EF4-FFF2-40B4-BE49-F238E27FC236}">
                <a16:creationId xmlns:a16="http://schemas.microsoft.com/office/drawing/2014/main" xmlns="" id="{DCF82FA1-E7D2-4359-A762-3EE4DF7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0" y="0"/>
            <a:ext cx="1220893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536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45E893-2F42-445D-9299-A299455785BA}"/>
              </a:ext>
            </a:extLst>
          </p:cNvPr>
          <p:cNvPicPr>
            <a:picLocks noChangeAspect="1"/>
          </p:cNvPicPr>
          <p:nvPr/>
        </p:nvPicPr>
        <p:blipFill>
          <a:blip r:embed="rId2"/>
          <a:stretch>
            <a:fillRect/>
          </a:stretch>
        </p:blipFill>
        <p:spPr>
          <a:xfrm>
            <a:off x="1749233" y="0"/>
            <a:ext cx="8690358" cy="6858000"/>
          </a:xfrm>
          <a:prstGeom prst="rect">
            <a:avLst/>
          </a:prstGeom>
        </p:spPr>
      </p:pic>
    </p:spTree>
    <p:extLst>
      <p:ext uri="{BB962C8B-B14F-4D97-AF65-F5344CB8AC3E}">
        <p14:creationId xmlns:p14="http://schemas.microsoft.com/office/powerpoint/2010/main" val="14300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428959B-4EEF-478A-8080-31757F818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07443" y="39948"/>
            <a:ext cx="6973937" cy="6894040"/>
          </a:xfrm>
          <a:prstGeom prst="rect">
            <a:avLst/>
          </a:prstGeom>
        </p:spPr>
      </p:pic>
    </p:spTree>
    <p:extLst>
      <p:ext uri="{BB962C8B-B14F-4D97-AF65-F5344CB8AC3E}">
        <p14:creationId xmlns:p14="http://schemas.microsoft.com/office/powerpoint/2010/main" val="244529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180615-6CA4-4016-9207-C9F40612C6D0}"/>
              </a:ext>
            </a:extLst>
          </p:cNvPr>
          <p:cNvPicPr>
            <a:picLocks noChangeAspect="1"/>
          </p:cNvPicPr>
          <p:nvPr/>
        </p:nvPicPr>
        <p:blipFill>
          <a:blip r:embed="rId2"/>
          <a:stretch>
            <a:fillRect/>
          </a:stretch>
        </p:blipFill>
        <p:spPr>
          <a:xfrm rot="5400000">
            <a:off x="2607441" y="51672"/>
            <a:ext cx="6973941" cy="6894043"/>
          </a:xfrm>
          <a:prstGeom prst="rect">
            <a:avLst/>
          </a:prstGeom>
        </p:spPr>
      </p:pic>
    </p:spTree>
    <p:extLst>
      <p:ext uri="{BB962C8B-B14F-4D97-AF65-F5344CB8AC3E}">
        <p14:creationId xmlns:p14="http://schemas.microsoft.com/office/powerpoint/2010/main" val="198891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d-A0706580-2553-4F63-87CA-0D06559EC34B" descr="Image.jpeg">
            <a:extLst>
              <a:ext uri="{FF2B5EF4-FFF2-40B4-BE49-F238E27FC236}">
                <a16:creationId xmlns:a16="http://schemas.microsoft.com/office/drawing/2014/main" xmlns="" id="{030C71DC-0B60-492B-B7B1-ECE1DFC0D3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761" y="-252"/>
            <a:ext cx="9139301" cy="685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98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May be an image of text that says 'Sea Girt Christmas Storefront Paintings Help us spread holiday cheer by painting Sea Girt business storefronts! Artisans must provide rough draft &amp; supply their own paint. Meet at Shore Pour Dec. 10 at 10AM to begin painting. EMAIL RECREATION@SEAGIRTBORO.COM TO UP!'">
            <a:extLst>
              <a:ext uri="{FF2B5EF4-FFF2-40B4-BE49-F238E27FC236}">
                <a16:creationId xmlns:a16="http://schemas.microsoft.com/office/drawing/2014/main" xmlns="" id="{BE3524A8-2DD5-4672-9C34-59C1BF445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25" y="0"/>
            <a:ext cx="54879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d-37E208B3-7675-48A9-9191-228E284A2AB8" descr="Image.jpeg">
            <a:extLst>
              <a:ext uri="{FF2B5EF4-FFF2-40B4-BE49-F238E27FC236}">
                <a16:creationId xmlns:a16="http://schemas.microsoft.com/office/drawing/2014/main" xmlns="" id="{13181BBD-7BA9-430D-96C5-3D54448D186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1012" y="-28662"/>
            <a:ext cx="9168587" cy="688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65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d-35D0E555-261D-4CDD-853C-FE871970713B" descr="Image.jpeg">
            <a:extLst>
              <a:ext uri="{FF2B5EF4-FFF2-40B4-BE49-F238E27FC236}">
                <a16:creationId xmlns:a16="http://schemas.microsoft.com/office/drawing/2014/main" xmlns="" id="{F34CB7AC-DFC2-4EDC-BEA2-A8C41ED22E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188" y="0"/>
            <a:ext cx="91364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78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d-1E160A84-1A30-4366-8FF4-490644B58BDB" descr="Image.jpeg">
            <a:extLst>
              <a:ext uri="{FF2B5EF4-FFF2-40B4-BE49-F238E27FC236}">
                <a16:creationId xmlns:a16="http://schemas.microsoft.com/office/drawing/2014/main" xmlns="" id="{3DF58582-A6C2-4EB1-8561-4FB1EBA49B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412" y="-14748"/>
            <a:ext cx="9220200" cy="690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80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3180615-6CA4-4016-9207-C9F40612C6D0}"/>
              </a:ext>
            </a:extLst>
          </p:cNvPr>
          <p:cNvPicPr>
            <a:picLocks noChangeAspect="1"/>
          </p:cNvPicPr>
          <p:nvPr/>
        </p:nvPicPr>
        <p:blipFill>
          <a:blip r:embed="rId2"/>
          <a:stretch>
            <a:fillRect/>
          </a:stretch>
        </p:blipFill>
        <p:spPr>
          <a:xfrm rot="5400000">
            <a:off x="2607441" y="51672"/>
            <a:ext cx="6973941" cy="6894043"/>
          </a:xfrm>
          <a:prstGeom prst="rect">
            <a:avLst/>
          </a:prstGeom>
        </p:spPr>
      </p:pic>
    </p:spTree>
    <p:extLst>
      <p:ext uri="{BB962C8B-B14F-4D97-AF65-F5344CB8AC3E}">
        <p14:creationId xmlns:p14="http://schemas.microsoft.com/office/powerpoint/2010/main" val="29926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D6664A0-0A4E-4AFB-ABB5-477E7723E78C}"/>
              </a:ext>
            </a:extLst>
          </p:cNvPr>
          <p:cNvPicPr>
            <a:picLocks noChangeAspect="1"/>
          </p:cNvPicPr>
          <p:nvPr/>
        </p:nvPicPr>
        <p:blipFill>
          <a:blip r:embed="rId2"/>
          <a:stretch>
            <a:fillRect/>
          </a:stretch>
        </p:blipFill>
        <p:spPr>
          <a:xfrm rot="5400000">
            <a:off x="2631122" y="0"/>
            <a:ext cx="6926580" cy="6858000"/>
          </a:xfrm>
          <a:prstGeom prst="rect">
            <a:avLst/>
          </a:prstGeom>
        </p:spPr>
      </p:pic>
    </p:spTree>
    <p:extLst>
      <p:ext uri="{BB962C8B-B14F-4D97-AF65-F5344CB8AC3E}">
        <p14:creationId xmlns:p14="http://schemas.microsoft.com/office/powerpoint/2010/main" val="38739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C8D851-CB08-4455-9288-09B2AB799456}"/>
              </a:ext>
            </a:extLst>
          </p:cNvPr>
          <p:cNvPicPr>
            <a:picLocks noChangeAspect="1"/>
          </p:cNvPicPr>
          <p:nvPr/>
        </p:nvPicPr>
        <p:blipFill>
          <a:blip r:embed="rId2"/>
          <a:stretch>
            <a:fillRect/>
          </a:stretch>
        </p:blipFill>
        <p:spPr>
          <a:xfrm rot="5400000">
            <a:off x="2630392" y="-1600198"/>
            <a:ext cx="6928042" cy="10058401"/>
          </a:xfrm>
          <a:prstGeom prst="rect">
            <a:avLst/>
          </a:prstGeom>
        </p:spPr>
      </p:pic>
    </p:spTree>
    <p:extLst>
      <p:ext uri="{BB962C8B-B14F-4D97-AF65-F5344CB8AC3E}">
        <p14:creationId xmlns:p14="http://schemas.microsoft.com/office/powerpoint/2010/main" val="10760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0723DED-F998-470E-923D-67882CFB4B83}"/>
              </a:ext>
            </a:extLst>
          </p:cNvPr>
          <p:cNvPicPr>
            <a:picLocks noChangeAspect="1"/>
          </p:cNvPicPr>
          <p:nvPr/>
        </p:nvPicPr>
        <p:blipFill>
          <a:blip r:embed="rId2"/>
          <a:stretch>
            <a:fillRect/>
          </a:stretch>
        </p:blipFill>
        <p:spPr>
          <a:xfrm rot="5400000">
            <a:off x="2665410" y="-1623625"/>
            <a:ext cx="6858002" cy="10105254"/>
          </a:xfrm>
          <a:prstGeom prst="rect">
            <a:avLst/>
          </a:prstGeom>
        </p:spPr>
      </p:pic>
    </p:spTree>
    <p:extLst>
      <p:ext uri="{BB962C8B-B14F-4D97-AF65-F5344CB8AC3E}">
        <p14:creationId xmlns:p14="http://schemas.microsoft.com/office/powerpoint/2010/main" val="198794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0A307B-F3E5-4084-806B-F3C3DE5047C5}"/>
              </a:ext>
            </a:extLst>
          </p:cNvPr>
          <p:cNvPicPr>
            <a:picLocks noChangeAspect="1"/>
          </p:cNvPicPr>
          <p:nvPr/>
        </p:nvPicPr>
        <p:blipFill>
          <a:blip r:embed="rId2"/>
          <a:stretch>
            <a:fillRect/>
          </a:stretch>
        </p:blipFill>
        <p:spPr>
          <a:xfrm>
            <a:off x="3351212" y="0"/>
            <a:ext cx="5106465" cy="6858000"/>
          </a:xfrm>
          <a:prstGeom prst="rect">
            <a:avLst/>
          </a:prstGeom>
        </p:spPr>
      </p:pic>
    </p:spTree>
    <p:extLst>
      <p:ext uri="{BB962C8B-B14F-4D97-AF65-F5344CB8AC3E}">
        <p14:creationId xmlns:p14="http://schemas.microsoft.com/office/powerpoint/2010/main" val="141159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4716222-12F5-45D1-99E7-0FEBEB696115}"/>
              </a:ext>
            </a:extLst>
          </p:cNvPr>
          <p:cNvPicPr>
            <a:picLocks noChangeAspect="1"/>
          </p:cNvPicPr>
          <p:nvPr/>
        </p:nvPicPr>
        <p:blipFill>
          <a:blip r:embed="rId2"/>
          <a:stretch>
            <a:fillRect/>
          </a:stretch>
        </p:blipFill>
        <p:spPr>
          <a:xfrm>
            <a:off x="2894012" y="-152510"/>
            <a:ext cx="6673068" cy="7467710"/>
          </a:xfrm>
          <a:prstGeom prst="rect">
            <a:avLst/>
          </a:prstGeom>
        </p:spPr>
      </p:pic>
    </p:spTree>
    <p:extLst>
      <p:ext uri="{BB962C8B-B14F-4D97-AF65-F5344CB8AC3E}">
        <p14:creationId xmlns:p14="http://schemas.microsoft.com/office/powerpoint/2010/main" val="109825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31F4A8-3B3B-4150-9B38-29666926A8B1}"/>
              </a:ext>
            </a:extLst>
          </p:cNvPr>
          <p:cNvSpPr>
            <a:spLocks noGrp="1"/>
          </p:cNvSpPr>
          <p:nvPr>
            <p:ph type="title"/>
          </p:nvPr>
        </p:nvSpPr>
        <p:spPr>
          <a:xfrm>
            <a:off x="1293812" y="6019800"/>
            <a:ext cx="9601200" cy="1143000"/>
          </a:xfrm>
        </p:spPr>
        <p:txBody>
          <a:bodyPr>
            <a:noAutofit/>
          </a:bodyPr>
          <a:lstStyle/>
          <a:p>
            <a:r>
              <a:rPr lang="en-US" sz="2200" b="1" dirty="0">
                <a:latin typeface="Arial Black" panose="020B0A04020102020204" pitchFamily="34" charset="0"/>
              </a:rPr>
              <a:t>2</a:t>
            </a:r>
            <a:r>
              <a:rPr lang="en-US" sz="2200" b="1" baseline="30000" dirty="0">
                <a:latin typeface="Arial Black" panose="020B0A04020102020204" pitchFamily="34" charset="0"/>
              </a:rPr>
              <a:t>nd</a:t>
            </a:r>
            <a:r>
              <a:rPr lang="en-US" sz="2200" b="1" dirty="0">
                <a:latin typeface="Arial Black" panose="020B0A04020102020204" pitchFamily="34" charset="0"/>
              </a:rPr>
              <a:t> Paddle Court Project</a:t>
            </a:r>
            <a:r>
              <a:rPr lang="en-US" sz="2200" b="1" dirty="0">
                <a:latin typeface="Bahnschrift SemiBold" panose="020B0502040204020203" pitchFamily="34" charset="0"/>
              </a:rPr>
              <a:t/>
            </a:r>
            <a:br>
              <a:rPr lang="en-US" sz="2200" b="1"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Requested by Full-Time, Year Round Residents</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Demand supported by permit and reservation data</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Unanimously Approved by Recreation Commission</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Unanimously Approved by Borough Council</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Supported by Sea Girt Conservancy</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Cooperation/No objections by Shade Tree Commission</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Extensive public notification/opportunity for feedback</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Carriage Way Neighbors consulted and plan modifications made</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Aligns with Forest Stewardship Plan written by NJ Approved Forester. 0.32%  “Minor disturbance expected to have no impact to wildlife”</a:t>
            </a:r>
            <a:br>
              <a:rPr lang="en-US" sz="2200" dirty="0">
                <a:latin typeface="Bahnschrift SemiBold" panose="020B0502040204020203" pitchFamily="34" charset="0"/>
              </a:rPr>
            </a:br>
            <a:r>
              <a:rPr lang="en-US" sz="2200" dirty="0">
                <a:latin typeface="Bahnschrift SemiBold" panose="020B0502040204020203" pitchFamily="34" charset="0"/>
              </a:rPr>
              <a:t/>
            </a:r>
            <a:br>
              <a:rPr lang="en-US" sz="2200" dirty="0">
                <a:latin typeface="Bahnschrift SemiBold" panose="020B0502040204020203" pitchFamily="34" charset="0"/>
              </a:rPr>
            </a:br>
            <a:r>
              <a:rPr lang="en-US" sz="2200" dirty="0">
                <a:latin typeface="Bahnschrift SemiBold" panose="020B0502040204020203" pitchFamily="34" charset="0"/>
              </a:rPr>
              <a:t> - Reviewed by Sea Girt Fire and Police for Traffic/Access</a:t>
            </a:r>
            <a:r>
              <a:rPr lang="en-US" sz="2000" dirty="0">
                <a:latin typeface="Copperplate Gothic Bold" panose="020E0705020206020404" pitchFamily="34" charset="0"/>
              </a:rPr>
              <a:t/>
            </a:r>
            <a:br>
              <a:rPr lang="en-US" sz="2000" dirty="0">
                <a:latin typeface="Copperplate Gothic Bold" panose="020E0705020206020404" pitchFamily="34" charset="0"/>
              </a:rPr>
            </a:br>
            <a:endParaRPr lang="en-US" sz="2000" dirty="0">
              <a:latin typeface="Copperplate Gothic Bold" panose="020E0705020206020404" pitchFamily="34" charset="0"/>
            </a:endParaRPr>
          </a:p>
        </p:txBody>
      </p:sp>
    </p:spTree>
    <p:extLst>
      <p:ext uri="{BB962C8B-B14F-4D97-AF65-F5344CB8AC3E}">
        <p14:creationId xmlns:p14="http://schemas.microsoft.com/office/powerpoint/2010/main" val="283669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y be an image of text that says 'DianeTunton, Diane REALTORS SOLD 732-974-8700'">
            <a:extLst>
              <a:ext uri="{FF2B5EF4-FFF2-40B4-BE49-F238E27FC236}">
                <a16:creationId xmlns:a16="http://schemas.microsoft.com/office/drawing/2014/main" xmlns="" id="{F4988882-EE82-49CD-87CB-2F6D75A97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0"/>
            <a:ext cx="9118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80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7E5A40-DA89-42BB-8885-E9952EDFB6C8}"/>
              </a:ext>
            </a:extLst>
          </p:cNvPr>
          <p:cNvSpPr>
            <a:spLocks noGrp="1"/>
          </p:cNvSpPr>
          <p:nvPr>
            <p:ph type="title"/>
          </p:nvPr>
        </p:nvSpPr>
        <p:spPr>
          <a:xfrm>
            <a:off x="1293812" y="4267200"/>
            <a:ext cx="9601200" cy="1143000"/>
          </a:xfrm>
        </p:spPr>
        <p:txBody>
          <a:bodyPr>
            <a:normAutofit fontScale="90000"/>
          </a:bodyPr>
          <a:lstStyle/>
          <a:p>
            <a:r>
              <a:rPr lang="en-US" b="1" dirty="0"/>
              <a:t>Current Status of Project</a:t>
            </a:r>
            <a:r>
              <a:rPr lang="en-US" dirty="0"/>
              <a:t/>
            </a:r>
            <a:br>
              <a:rPr lang="en-US" dirty="0"/>
            </a:br>
            <a:r>
              <a:rPr lang="en-US" dirty="0"/>
              <a:t/>
            </a:r>
            <a:br>
              <a:rPr lang="en-US" dirty="0"/>
            </a:br>
            <a:r>
              <a:rPr lang="en-US" dirty="0"/>
              <a:t>- Engineering, Bid Specification Phase</a:t>
            </a:r>
            <a:br>
              <a:rPr lang="en-US" dirty="0"/>
            </a:br>
            <a:r>
              <a:rPr lang="en-US" dirty="0"/>
              <a:t/>
            </a:r>
            <a:br>
              <a:rPr lang="en-US" dirty="0"/>
            </a:br>
            <a:r>
              <a:rPr lang="en-US" dirty="0"/>
              <a:t>- Next Step: Engineering and Bid Review/Award to be voted on by Council at future council meeting</a:t>
            </a:r>
            <a:br>
              <a:rPr lang="en-US" dirty="0"/>
            </a:br>
            <a:r>
              <a:rPr lang="en-US" dirty="0"/>
              <a:t/>
            </a:r>
            <a:br>
              <a:rPr lang="en-US" dirty="0"/>
            </a:br>
            <a:r>
              <a:rPr lang="en-US" dirty="0"/>
              <a:t>Funded through the Sea Girt Recreation Trust </a:t>
            </a:r>
            <a:br>
              <a:rPr lang="en-US" dirty="0"/>
            </a:br>
            <a:r>
              <a:rPr lang="en-US" dirty="0"/>
              <a:t/>
            </a:r>
            <a:br>
              <a:rPr lang="en-US" dirty="0"/>
            </a:br>
            <a:r>
              <a:rPr lang="en-US" dirty="0"/>
              <a:t>- Current Recreation Trust Balance: $200,802.40</a:t>
            </a:r>
          </a:p>
        </p:txBody>
      </p:sp>
    </p:spTree>
    <p:extLst>
      <p:ext uri="{BB962C8B-B14F-4D97-AF65-F5344CB8AC3E}">
        <p14:creationId xmlns:p14="http://schemas.microsoft.com/office/powerpoint/2010/main" val="341992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A99397-073C-44BD-99A6-DEA3E16BEBE9}"/>
              </a:ext>
            </a:extLst>
          </p:cNvPr>
          <p:cNvSpPr>
            <a:spLocks noGrp="1"/>
          </p:cNvSpPr>
          <p:nvPr>
            <p:ph type="title"/>
          </p:nvPr>
        </p:nvSpPr>
        <p:spPr>
          <a:xfrm>
            <a:off x="1141412" y="5715000"/>
            <a:ext cx="9601200" cy="1143000"/>
          </a:xfrm>
        </p:spPr>
        <p:txBody>
          <a:bodyPr>
            <a:noAutofit/>
          </a:bodyPr>
          <a:lstStyle/>
          <a:p>
            <a:r>
              <a:rPr lang="en-US" sz="2800" dirty="0"/>
              <a:t/>
            </a:r>
            <a:br>
              <a:rPr lang="en-US" sz="2800" dirty="0"/>
            </a:br>
            <a:r>
              <a:rPr lang="en-US" sz="2800" dirty="0"/>
              <a:t/>
            </a:r>
            <a:br>
              <a:rPr lang="en-US" sz="2800" dirty="0"/>
            </a:br>
            <a:r>
              <a:rPr lang="en-US" sz="2800" b="1" dirty="0"/>
              <a:t>Common theme: We all love Crescent Park!</a:t>
            </a:r>
            <a:r>
              <a:rPr lang="en-US" sz="2800" dirty="0"/>
              <a:t/>
            </a:r>
            <a:br>
              <a:rPr lang="en-US" sz="2800" dirty="0"/>
            </a:br>
            <a:r>
              <a:rPr lang="en-US" sz="2800" dirty="0"/>
              <a:t/>
            </a:r>
            <a:br>
              <a:rPr lang="en-US" sz="2800" dirty="0"/>
            </a:br>
            <a:r>
              <a:rPr lang="en-US" sz="2800" dirty="0"/>
              <a:t>Overview: This project will provide additional recreational opportunities and socialization for borough residents year-round with an extremely small impact on the surroundings. The completion of this area, discussed for many years, will allow for more residents to exercise, create experiences, have fun, laugh and make memories.</a:t>
            </a:r>
            <a:br>
              <a:rPr lang="en-US" sz="2800" dirty="0"/>
            </a:br>
            <a:r>
              <a:rPr lang="en-US" sz="2800" dirty="0"/>
              <a:t/>
            </a:r>
            <a:br>
              <a:rPr lang="en-US" sz="2800" dirty="0"/>
            </a:br>
            <a:r>
              <a:rPr lang="en-US" sz="2800" dirty="0"/>
              <a:t>The health and wellness benefits to residents greatly outweigh the minor impact in the context of the park in its’ entirety. </a:t>
            </a:r>
            <a:br>
              <a:rPr lang="en-US" sz="2800" dirty="0"/>
            </a:br>
            <a:r>
              <a:rPr lang="en-US" sz="2800" dirty="0"/>
              <a:t/>
            </a:r>
            <a:br>
              <a:rPr lang="en-US" sz="2800" dirty="0"/>
            </a:br>
            <a:r>
              <a:rPr lang="en-US" sz="2800" dirty="0"/>
              <a:t>Let’s work together as a community to truly improve the park we all love for the greater good and enjoyment of all, for both active and passive recreation.</a:t>
            </a:r>
            <a:br>
              <a:rPr lang="en-US" sz="2800" dirty="0"/>
            </a:br>
            <a:endParaRPr lang="en-US" sz="2800" dirty="0"/>
          </a:p>
        </p:txBody>
      </p:sp>
    </p:spTree>
    <p:extLst>
      <p:ext uri="{BB962C8B-B14F-4D97-AF65-F5344CB8AC3E}">
        <p14:creationId xmlns:p14="http://schemas.microsoft.com/office/powerpoint/2010/main" val="1544124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0EC0A-A19C-4BDB-A771-0496D14A6A92}"/>
              </a:ext>
            </a:extLst>
          </p:cNvPr>
          <p:cNvSpPr>
            <a:spLocks noGrp="1"/>
          </p:cNvSpPr>
          <p:nvPr>
            <p:ph type="title"/>
          </p:nvPr>
        </p:nvSpPr>
        <p:spPr/>
        <p:txBody>
          <a:bodyPr/>
          <a:lstStyle/>
          <a:p>
            <a:endParaRPr lang="en-US" dirty="0"/>
          </a:p>
        </p:txBody>
      </p:sp>
      <p:pic>
        <p:nvPicPr>
          <p:cNvPr id="1026" name="id-4F104B77-793F-49E8-BA26-30C7645850D5" descr="Image.jpeg">
            <a:extLst>
              <a:ext uri="{FF2B5EF4-FFF2-40B4-BE49-F238E27FC236}">
                <a16:creationId xmlns:a16="http://schemas.microsoft.com/office/drawing/2014/main" xmlns="" id="{2CF88288-FD01-475B-9914-ED13B00E59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812" y="0"/>
            <a:ext cx="9138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26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May be an image of 3 people, people standing and outdoors">
            <a:extLst>
              <a:ext uri="{FF2B5EF4-FFF2-40B4-BE49-F238E27FC236}">
                <a16:creationId xmlns:a16="http://schemas.microsoft.com/office/drawing/2014/main" xmlns="" id="{6A9B8F16-5580-4F60-9D46-1968FB928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0"/>
            <a:ext cx="9118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29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May be an image of text that says 'Sea Girt Sip &amp; Paint Party Take Two! PRESENTED BY SEA GIRT REC December 6PM-8:30PM Fratello's Restaurant Wood Signs Choose your project! Projects range from $39 $65 Register on Community Pass price. thenidentify yoU electing the kit hoice by name.'">
            <a:extLst>
              <a:ext uri="{FF2B5EF4-FFF2-40B4-BE49-F238E27FC236}">
                <a16:creationId xmlns:a16="http://schemas.microsoft.com/office/drawing/2014/main" xmlns="" id="{CEDD3B4F-50A4-4230-B76A-AFB40C7C0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006" y="0"/>
            <a:ext cx="54848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8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May be an image of 8 people and indoor">
            <a:extLst>
              <a:ext uri="{FF2B5EF4-FFF2-40B4-BE49-F238E27FC236}">
                <a16:creationId xmlns:a16="http://schemas.microsoft.com/office/drawing/2014/main" xmlns="" id="{49BD43FE-2E3D-498A-A15A-88DDF1F8A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588" y="0"/>
            <a:ext cx="913606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ay be art of 6 people">
            <a:extLst>
              <a:ext uri="{FF2B5EF4-FFF2-40B4-BE49-F238E27FC236}">
                <a16:creationId xmlns:a16="http://schemas.microsoft.com/office/drawing/2014/main" xmlns="" id="{E8214325-D284-47EE-9A18-99340F4B4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0"/>
            <a:ext cx="91011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1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4A2FE8-5699-45B4-ABE1-834AB6AE3639}"/>
              </a:ext>
            </a:extLst>
          </p:cNvPr>
          <p:cNvPicPr>
            <a:picLocks noChangeAspect="1"/>
          </p:cNvPicPr>
          <p:nvPr/>
        </p:nvPicPr>
        <p:blipFill>
          <a:blip r:embed="rId2"/>
          <a:stretch>
            <a:fillRect/>
          </a:stretch>
        </p:blipFill>
        <p:spPr>
          <a:xfrm>
            <a:off x="3046412" y="592587"/>
            <a:ext cx="5913950" cy="5503413"/>
          </a:xfrm>
          <a:prstGeom prst="rect">
            <a:avLst/>
          </a:prstGeom>
        </p:spPr>
      </p:pic>
    </p:spTree>
    <p:extLst>
      <p:ext uri="{BB962C8B-B14F-4D97-AF65-F5344CB8AC3E}">
        <p14:creationId xmlns:p14="http://schemas.microsoft.com/office/powerpoint/2010/main" val="157363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ay be an image of text">
            <a:extLst>
              <a:ext uri="{FF2B5EF4-FFF2-40B4-BE49-F238E27FC236}">
                <a16:creationId xmlns:a16="http://schemas.microsoft.com/office/drawing/2014/main" xmlns="" id="{0EE4896E-5C1E-4BBD-8C78-4E8622B2E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288" y="0"/>
            <a:ext cx="5556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o photo description available.">
            <a:extLst>
              <a:ext uri="{FF2B5EF4-FFF2-40B4-BE49-F238E27FC236}">
                <a16:creationId xmlns:a16="http://schemas.microsoft.com/office/drawing/2014/main" xmlns="" id="{E4429981-4FCC-4569-8B85-515AAF73C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012" y="14631"/>
            <a:ext cx="5638800" cy="6828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0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11D7EEC-CA1B-4E67-89C3-3C325D608B32}"/>
              </a:ext>
            </a:extLst>
          </p:cNvPr>
          <p:cNvPicPr>
            <a:picLocks noChangeAspect="1"/>
          </p:cNvPicPr>
          <p:nvPr/>
        </p:nvPicPr>
        <p:blipFill>
          <a:blip r:embed="rId2"/>
          <a:stretch>
            <a:fillRect/>
          </a:stretch>
        </p:blipFill>
        <p:spPr>
          <a:xfrm>
            <a:off x="3351212" y="0"/>
            <a:ext cx="5181600" cy="6858000"/>
          </a:xfrm>
          <a:prstGeom prst="rect">
            <a:avLst/>
          </a:prstGeom>
        </p:spPr>
      </p:pic>
    </p:spTree>
    <p:extLst>
      <p:ext uri="{BB962C8B-B14F-4D97-AF65-F5344CB8AC3E}">
        <p14:creationId xmlns:p14="http://schemas.microsoft.com/office/powerpoint/2010/main" val="179708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May be an image of one or more people, people standing and outdoors">
            <a:extLst>
              <a:ext uri="{FF2B5EF4-FFF2-40B4-BE49-F238E27FC236}">
                <a16:creationId xmlns:a16="http://schemas.microsoft.com/office/drawing/2014/main" xmlns="" id="{87D0B0EB-8D67-4301-93E0-9793ED2709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3275" y="0"/>
            <a:ext cx="5502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27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o photo description available.">
            <a:extLst>
              <a:ext uri="{FF2B5EF4-FFF2-40B4-BE49-F238E27FC236}">
                <a16:creationId xmlns:a16="http://schemas.microsoft.com/office/drawing/2014/main" xmlns="" id="{482040EB-4581-41F9-9460-0CE30D9F1B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75" y="0"/>
            <a:ext cx="55006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3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ay be an image of one or more people and text that says 'Yochiel &amp; ballet Sea Girt Rec Yoga. Tai Chi. Presents October Nedrerday 6 10am Beacon Blud Beach No Fee- Bring a Friend- Bring a beach towel Residents and non-residents welcome Please register on Community Pass or just show'">
            <a:extLst>
              <a:ext uri="{FF2B5EF4-FFF2-40B4-BE49-F238E27FC236}">
                <a16:creationId xmlns:a16="http://schemas.microsoft.com/office/drawing/2014/main" xmlns="" id="{E895E57D-EDEB-4877-B9A3-BE1E59AA94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675" y="0"/>
            <a:ext cx="6719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0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ay be an image of text">
            <a:extLst>
              <a:ext uri="{FF2B5EF4-FFF2-40B4-BE49-F238E27FC236}">
                <a16:creationId xmlns:a16="http://schemas.microsoft.com/office/drawing/2014/main" xmlns="" id="{D5E102A0-E974-475D-8001-A4D9DB5EF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25" y="0"/>
            <a:ext cx="5489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94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ay be an image of text that says 'SEA GIRT RECREATION TENNIS CRESCENT PARK monday Or BEGINNER/INTERMEDIATE 10-11:30AM Friday ADVANCED 10-11:30AM FOR RECREATIONAL PLAYERS LOOKING FOR IMPROVING THEIR GAME. FOR RECREATIONAL PLAYERS LOOKING FOR COMPETITIVE PLAY. DATES: 9/27- 1/1 DATES: 10/1- 11/5 Session: Residents $90/Non-Resident $110 Registration is limited! Registration opens at 9AM on 9/17/21 for esidents &amp; on 9/20/21 for non-residents. Registrations close on 9/22/21 Make-ups are pending schedule &amp; availability and will be worked out between you and Kevin Carey, your instructor.'">
            <a:extLst>
              <a:ext uri="{FF2B5EF4-FFF2-40B4-BE49-F238E27FC236}">
                <a16:creationId xmlns:a16="http://schemas.microsoft.com/office/drawing/2014/main" xmlns="" id="{14754AE7-DECF-42D0-BE81-9D73893A0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9625" y="0"/>
            <a:ext cx="5489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6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ay be an image of 2 people, people standing, outdoors and text that says 'Hn 10 12 4-5'">
            <a:extLst>
              <a:ext uri="{FF2B5EF4-FFF2-40B4-BE49-F238E27FC236}">
                <a16:creationId xmlns:a16="http://schemas.microsoft.com/office/drawing/2014/main" xmlns="" id="{1A62DA39-98FF-4AE4-A867-5B2221E96A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61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8229600"/>
            <a:ext cx="11201400" cy="3200400"/>
          </a:xfrm>
        </p:spPr>
        <p:txBody>
          <a:bodyPr>
            <a:normAutofit fontScale="90000"/>
          </a:bodyPr>
          <a:lstStyle/>
          <a:p>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b="1" dirty="0"/>
              <a:t>Maintaining and Enhancing the Rec “Staples”</a:t>
            </a:r>
            <a:br>
              <a:rPr lang="en-US" sz="4000" b="1" dirty="0"/>
            </a:br>
            <a:r>
              <a:rPr lang="en-US" sz="4000" b="1" dirty="0"/>
              <a:t/>
            </a:r>
            <a:br>
              <a:rPr lang="en-US" sz="4000" b="1" dirty="0"/>
            </a:br>
            <a:r>
              <a:rPr lang="en-US" sz="4000" dirty="0"/>
              <a:t>- Halloween Hayride, Movies on the Beach</a:t>
            </a:r>
            <a:br>
              <a:rPr lang="en-US" sz="4000" dirty="0"/>
            </a:br>
            <a:r>
              <a:rPr lang="en-US" sz="4000" dirty="0"/>
              <a:t/>
            </a:r>
            <a:br>
              <a:rPr lang="en-US" sz="4000" dirty="0"/>
            </a:br>
            <a:r>
              <a:rPr lang="en-US" sz="4000" dirty="0"/>
              <a:t>- Tree Lighting, Easter Egg Hunt</a:t>
            </a:r>
            <a:br>
              <a:rPr lang="en-US" sz="4000" dirty="0"/>
            </a:br>
            <a:r>
              <a:rPr lang="en-US" sz="4000" dirty="0"/>
              <a:t/>
            </a:r>
            <a:br>
              <a:rPr lang="en-US" sz="4000" dirty="0"/>
            </a:br>
            <a:r>
              <a:rPr lang="en-US" sz="4000" dirty="0"/>
              <a:t>- Summer Rec Camp at Baltimore Park</a:t>
            </a:r>
            <a:br>
              <a:rPr lang="en-US" sz="4000" dirty="0"/>
            </a:br>
            <a:r>
              <a:rPr lang="en-US" sz="4000" dirty="0"/>
              <a:t/>
            </a:r>
            <a:br>
              <a:rPr lang="en-US" sz="4000" dirty="0"/>
            </a:br>
            <a:r>
              <a:rPr lang="en-US" sz="4000" dirty="0"/>
              <a:t>- Summer Beach Volleyball Camp</a:t>
            </a:r>
            <a:br>
              <a:rPr lang="en-US" sz="4000" dirty="0"/>
            </a:br>
            <a:r>
              <a:rPr lang="en-US" sz="4000" dirty="0"/>
              <a:t/>
            </a:r>
            <a:br>
              <a:rPr lang="en-US" sz="4000" dirty="0"/>
            </a:br>
            <a:r>
              <a:rPr lang="en-US" sz="4000" dirty="0"/>
              <a:t>- Guitar and Ukulele on the Beach</a:t>
            </a:r>
            <a:br>
              <a:rPr lang="en-US" sz="4000" dirty="0"/>
            </a:br>
            <a:r>
              <a:rPr lang="en-US" sz="4000" dirty="0"/>
              <a:t/>
            </a:r>
            <a:br>
              <a:rPr lang="en-US" sz="4000" dirty="0"/>
            </a:br>
            <a:r>
              <a:rPr lang="en-US" sz="4000" dirty="0"/>
              <a:t>- Munchkin Soccer, Youth Basketball</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endParaRPr lang="en-US" dirty="0"/>
          </a:p>
        </p:txBody>
      </p:sp>
    </p:spTree>
    <p:extLst>
      <p:ext uri="{BB962C8B-B14F-4D97-AF65-F5344CB8AC3E}">
        <p14:creationId xmlns:p14="http://schemas.microsoft.com/office/powerpoint/2010/main" val="261708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5867400"/>
            <a:ext cx="11201400" cy="3200400"/>
          </a:xfrm>
        </p:spPr>
        <p:txBody>
          <a:bodyPr>
            <a:normAutofit fontScale="90000"/>
          </a:bodyPr>
          <a:lstStyle/>
          <a:p>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4000" dirty="0"/>
              <a:t/>
            </a:r>
            <a:br>
              <a:rPr lang="en-US" sz="4000" dirty="0"/>
            </a:br>
            <a:r>
              <a:rPr lang="en-US" sz="4000" dirty="0"/>
              <a:t/>
            </a:r>
            <a:br>
              <a:rPr lang="en-US" sz="4000" dirty="0"/>
            </a:br>
            <a:r>
              <a:rPr lang="en-US" sz="4000" dirty="0"/>
              <a:t/>
            </a:r>
            <a:br>
              <a:rPr lang="en-US" sz="4000" dirty="0"/>
            </a:br>
            <a:r>
              <a:rPr lang="en-US" sz="4000" b="1" dirty="0"/>
              <a:t>New Programs and Initiatives:</a:t>
            </a:r>
            <a:br>
              <a:rPr lang="en-US" sz="4000" b="1" dirty="0"/>
            </a:br>
            <a:r>
              <a:rPr lang="en-US" sz="1300" b="1" dirty="0"/>
              <a:t/>
            </a:r>
            <a:br>
              <a:rPr lang="en-US" sz="1300" b="1" dirty="0"/>
            </a:br>
            <a:r>
              <a:rPr lang="en-US" sz="4000" b="1" dirty="0"/>
              <a:t>- </a:t>
            </a:r>
            <a:r>
              <a:rPr lang="en-US" sz="4000" dirty="0"/>
              <a:t>Inaugural Beach Luau  </a:t>
            </a:r>
            <a:br>
              <a:rPr lang="en-US" sz="4000" dirty="0"/>
            </a:br>
            <a:r>
              <a:rPr lang="en-US" sz="4000" dirty="0"/>
              <a:t/>
            </a:r>
            <a:br>
              <a:rPr lang="en-US" sz="4000" dirty="0"/>
            </a:br>
            <a:r>
              <a:rPr lang="en-US" sz="4000" dirty="0"/>
              <a:t>- Sensory Hikes for Kids, Sip &amp; Paint for Adults</a:t>
            </a:r>
            <a:br>
              <a:rPr lang="en-US" sz="4000" dirty="0"/>
            </a:br>
            <a:r>
              <a:rPr lang="en-US" sz="4000" dirty="0"/>
              <a:t/>
            </a:r>
            <a:br>
              <a:rPr lang="en-US" sz="4000" dirty="0"/>
            </a:br>
            <a:r>
              <a:rPr lang="en-US" sz="4000" dirty="0"/>
              <a:t>- Day Trip to NYC Botanical Gardens and Shopping </a:t>
            </a:r>
            <a:br>
              <a:rPr lang="en-US" sz="4000" dirty="0"/>
            </a:br>
            <a:r>
              <a:rPr lang="en-US" sz="4000" dirty="0"/>
              <a:t/>
            </a:r>
            <a:br>
              <a:rPr lang="en-US" sz="4000" dirty="0"/>
            </a:br>
            <a:r>
              <a:rPr lang="en-US" sz="4000" dirty="0"/>
              <a:t>- Holiday window decorating downtown</a:t>
            </a:r>
            <a:br>
              <a:rPr lang="en-US" sz="4000" dirty="0"/>
            </a:br>
            <a:r>
              <a:rPr lang="en-US" sz="4000" dirty="0"/>
              <a:t/>
            </a:r>
            <a:br>
              <a:rPr lang="en-US" sz="4000" dirty="0"/>
            </a:br>
            <a:r>
              <a:rPr lang="en-US" sz="4000" dirty="0"/>
              <a:t>- Participation and Sponsorship of Sea Girt Strolls, Big Band Concert, Craft Markets</a:t>
            </a:r>
            <a:br>
              <a:rPr lang="en-US" sz="4000" dirty="0"/>
            </a:br>
            <a:r>
              <a:rPr lang="en-US" sz="4000" dirty="0"/>
              <a:t/>
            </a:r>
            <a:br>
              <a:rPr lang="en-US" sz="4000" dirty="0"/>
            </a:br>
            <a:r>
              <a:rPr lang="en-US" sz="4000" dirty="0"/>
              <a:t>- Pickleball Clinics / “Live Ball” Tennis </a:t>
            </a:r>
            <a:br>
              <a:rPr lang="en-US" sz="4000" dirty="0"/>
            </a:br>
            <a:r>
              <a:rPr lang="en-US" sz="4000" dirty="0"/>
              <a:t/>
            </a:r>
            <a:br>
              <a:rPr lang="en-US" sz="4000" dirty="0"/>
            </a:br>
            <a:r>
              <a:rPr lang="en-US" sz="4000" dirty="0"/>
              <a:t/>
            </a:r>
            <a:br>
              <a:rPr lang="en-US" sz="4000" dirty="0"/>
            </a:br>
            <a:r>
              <a:rPr lang="en-US" sz="4000" dirty="0"/>
              <a:t/>
            </a:r>
            <a:br>
              <a:rPr lang="en-US" sz="4000" dirty="0"/>
            </a:br>
            <a:endParaRPr lang="en-US" dirty="0"/>
          </a:p>
        </p:txBody>
      </p:sp>
    </p:spTree>
    <p:extLst>
      <p:ext uri="{BB962C8B-B14F-4D97-AF65-F5344CB8AC3E}">
        <p14:creationId xmlns:p14="http://schemas.microsoft.com/office/powerpoint/2010/main" val="161100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ay be an image of child, standing and grass">
            <a:extLst>
              <a:ext uri="{FF2B5EF4-FFF2-40B4-BE49-F238E27FC236}">
                <a16:creationId xmlns:a16="http://schemas.microsoft.com/office/drawing/2014/main" xmlns="" id="{53609C93-E512-4A24-BF65-2E8723882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052" y="838200"/>
            <a:ext cx="1020472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25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d-7C5DDE49-6D61-42C9-9FF4-5947421943FC" descr="Image.jpeg">
            <a:extLst>
              <a:ext uri="{FF2B5EF4-FFF2-40B4-BE49-F238E27FC236}">
                <a16:creationId xmlns:a16="http://schemas.microsoft.com/office/drawing/2014/main" xmlns="" id="{029BFFA3-C2F3-4208-97DB-CDC3EEBA3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292" y="0"/>
            <a:ext cx="80162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80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xmlns="" id="{2F8CC131-A788-4110-B7F0-96640876A8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9625" y="0"/>
            <a:ext cx="5489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48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xmlns="" id="{54091992-49B6-4E62-B264-4AF527974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462" y="152400"/>
            <a:ext cx="940389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3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d-40E358B9-DB7C-4D91-968E-2D0789DB15B3" descr="Image.jpeg">
            <a:extLst>
              <a:ext uri="{FF2B5EF4-FFF2-40B4-BE49-F238E27FC236}">
                <a16:creationId xmlns:a16="http://schemas.microsoft.com/office/drawing/2014/main" xmlns="" id="{8F303C79-BF3C-4958-9EC7-BB9F33087F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612" y="-9525"/>
            <a:ext cx="91636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04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d-E744A32C-103E-4F36-BA53-704567623417" descr="Image.jpeg">
            <a:extLst>
              <a:ext uri="{FF2B5EF4-FFF2-40B4-BE49-F238E27FC236}">
                <a16:creationId xmlns:a16="http://schemas.microsoft.com/office/drawing/2014/main" xmlns="" id="{27C022ED-AF1E-4FFF-B6F0-4793239F7B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3612" y="0"/>
            <a:ext cx="5077549" cy="771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89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d-43B9F6D0-A3D0-44BC-B7DD-4C4FDE0454AA" descr="Image.jpeg">
            <a:extLst>
              <a:ext uri="{FF2B5EF4-FFF2-40B4-BE49-F238E27FC236}">
                <a16:creationId xmlns:a16="http://schemas.microsoft.com/office/drawing/2014/main" xmlns="" id="{4D99CDB0-BEDD-4AFF-88B1-FE85DEB87A4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41612" y="0"/>
            <a:ext cx="5638800" cy="7516953"/>
          </a:xfrm>
          <a:prstGeom prst="rect">
            <a:avLst/>
          </a:prstGeom>
          <a:noFill/>
          <a:extLst>
            <a:ext uri="{909E8E84-426E-40DD-AFC4-6F175D3DCCD1}">
              <a14:hiddenFill xmlns:a14="http://schemas.microsoft.com/office/drawing/2010/main">
                <a:solidFill>
                  <a:srgbClr val="FFFFFF"/>
                </a:solidFill>
              </a14:hiddenFill>
            </a:ext>
          </a:extLst>
        </p:spPr>
      </p:pic>
      <p:pic>
        <p:nvPicPr>
          <p:cNvPr id="51201" name="id-E744A32C-103E-4F36-BA53-704567623417" descr="Image.jpeg">
            <a:extLst>
              <a:ext uri="{FF2B5EF4-FFF2-40B4-BE49-F238E27FC236}">
                <a16:creationId xmlns:a16="http://schemas.microsoft.com/office/drawing/2014/main" xmlns="" id="{E4B73CC7-80D1-4141-946D-DE783DE0B043}"/>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925638" y="23241000"/>
            <a:ext cx="12428256" cy="188785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xmlns="" id="{CE2C4EEE-65AB-427F-9A10-7EC2BF06D54B}"/>
              </a:ext>
            </a:extLst>
          </p:cNvPr>
          <p:cNvSpPr>
            <a:spLocks noChangeArrowheads="1"/>
          </p:cNvSpPr>
          <p:nvPr/>
        </p:nvSpPr>
        <p:spPr bwMode="auto">
          <a:xfrm>
            <a:off x="-1925638" y="893525"/>
            <a:ext cx="2620163" cy="35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69572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d-C1838C58-EA76-47A1-8211-A9DD3081BCDC" descr="Image.jpeg">
            <a:extLst>
              <a:ext uri="{FF2B5EF4-FFF2-40B4-BE49-F238E27FC236}">
                <a16:creationId xmlns:a16="http://schemas.microsoft.com/office/drawing/2014/main" xmlns="" id="{8F6D778A-7AC1-4478-9CE2-A7C24C0FE3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612" y="0"/>
            <a:ext cx="9162799" cy="687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94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d-50034C6A-B22D-4BF2-ABA5-5930FDEA3891" descr="Image.jpeg">
            <a:extLst>
              <a:ext uri="{FF2B5EF4-FFF2-40B4-BE49-F238E27FC236}">
                <a16:creationId xmlns:a16="http://schemas.microsoft.com/office/drawing/2014/main" xmlns="" id="{44141D2B-D992-4186-A28E-2D9D89004C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812" y="28575"/>
            <a:ext cx="6096000" cy="704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6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id-8C6ABC84-D6B1-4857-954D-81D6F6CB4AC9" descr="Image.jpeg">
            <a:extLst>
              <a:ext uri="{FF2B5EF4-FFF2-40B4-BE49-F238E27FC236}">
                <a16:creationId xmlns:a16="http://schemas.microsoft.com/office/drawing/2014/main" xmlns="" id="{2EB9DF17-0906-435C-B487-F1730133C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12"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70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0462C-FAE9-4070-ADF4-421F0DADF54C}"/>
              </a:ext>
            </a:extLst>
          </p:cNvPr>
          <p:cNvSpPr>
            <a:spLocks noGrp="1"/>
          </p:cNvSpPr>
          <p:nvPr>
            <p:ph type="title"/>
          </p:nvPr>
        </p:nvSpPr>
        <p:spPr/>
        <p:txBody>
          <a:bodyPr/>
          <a:lstStyle/>
          <a:p>
            <a:endParaRPr lang="en-US" dirty="0"/>
          </a:p>
        </p:txBody>
      </p:sp>
      <p:pic>
        <p:nvPicPr>
          <p:cNvPr id="44034" name="Picture 2" descr="May be an image of outdoors and text that says 'SEA GIRT FAMILY LUAU Hawaiian dancers, music, bonfire, food fireknife performance SEPTEMBER 18 6-8 PM Purchase your pre-paid food ticket NOW! Go to Sea Girt Community Pass!'">
            <a:extLst>
              <a:ext uri="{FF2B5EF4-FFF2-40B4-BE49-F238E27FC236}">
                <a16:creationId xmlns:a16="http://schemas.microsoft.com/office/drawing/2014/main" xmlns="" id="{054D2917-8C0E-48F4-B4DB-04D32A81FE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5666" y="0"/>
            <a:ext cx="54851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61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id-9C187C9A-539F-47E9-BDFC-99ED2346214D" descr="Image.jpeg">
            <a:extLst>
              <a:ext uri="{FF2B5EF4-FFF2-40B4-BE49-F238E27FC236}">
                <a16:creationId xmlns:a16="http://schemas.microsoft.com/office/drawing/2014/main" xmlns="" id="{57CD1051-7359-4DB8-BECE-07BEDFC08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12" y="-76200"/>
            <a:ext cx="5153025" cy="812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29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d-1ED08495-293F-4C53-AA47-060155CA60CD" descr="Image.jpeg">
            <a:extLst>
              <a:ext uri="{FF2B5EF4-FFF2-40B4-BE49-F238E27FC236}">
                <a16:creationId xmlns:a16="http://schemas.microsoft.com/office/drawing/2014/main" xmlns="" id="{FFACE6E6-F7A6-4DC2-8E50-E0275A3BBF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12"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0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d-9BDA9DE2-8879-4988-B8F2-5D1F154522C7" descr="Image.jpeg">
            <a:extLst>
              <a:ext uri="{FF2B5EF4-FFF2-40B4-BE49-F238E27FC236}">
                <a16:creationId xmlns:a16="http://schemas.microsoft.com/office/drawing/2014/main" xmlns="" id="{DDE474EC-0C98-46AF-8FF6-D0E7C1326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62"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36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d-A02FF461-C4AA-4984-A2B5-B1BEFF49BE19" descr="Image.jpeg">
            <a:extLst>
              <a:ext uri="{FF2B5EF4-FFF2-40B4-BE49-F238E27FC236}">
                <a16:creationId xmlns:a16="http://schemas.microsoft.com/office/drawing/2014/main" xmlns="" id="{B5719B43-D2D9-447E-9C0F-1AF7C020C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12" y="-304800"/>
            <a:ext cx="7323550" cy="976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63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682F78-BD69-407D-A9E5-112DBCD86122}"/>
              </a:ext>
            </a:extLst>
          </p:cNvPr>
          <p:cNvPicPr>
            <a:picLocks noChangeAspect="1"/>
          </p:cNvPicPr>
          <p:nvPr/>
        </p:nvPicPr>
        <p:blipFill>
          <a:blip r:embed="rId2"/>
          <a:stretch>
            <a:fillRect/>
          </a:stretch>
        </p:blipFill>
        <p:spPr>
          <a:xfrm>
            <a:off x="3427412" y="-3418"/>
            <a:ext cx="5331345" cy="6861417"/>
          </a:xfrm>
          <a:prstGeom prst="rect">
            <a:avLst/>
          </a:prstGeom>
        </p:spPr>
      </p:pic>
    </p:spTree>
    <p:extLst>
      <p:ext uri="{BB962C8B-B14F-4D97-AF65-F5344CB8AC3E}">
        <p14:creationId xmlns:p14="http://schemas.microsoft.com/office/powerpoint/2010/main" val="192554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DE2132-ABF4-4693-9C63-03FE5A14C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341953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0B8557-3375-4C92-9C22-754906323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54980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ee the source image">
            <a:extLst>
              <a:ext uri="{FF2B5EF4-FFF2-40B4-BE49-F238E27FC236}">
                <a16:creationId xmlns:a16="http://schemas.microsoft.com/office/drawing/2014/main" xmlns="" id="{A19C06D0-DA03-4859-B219-32D8D0CE2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3"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96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d-72981AEF-66BD-4CFA-9C4E-78F2E2DEB608" descr="Image.jpeg">
            <a:extLst>
              <a:ext uri="{FF2B5EF4-FFF2-40B4-BE49-F238E27FC236}">
                <a16:creationId xmlns:a16="http://schemas.microsoft.com/office/drawing/2014/main" xmlns="" id="{415BE8B3-1736-49C6-98E5-3B8CAC62A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2"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40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d-9240B603-4B26-415E-937E-A460E39EAADA" descr="Image.jpeg">
            <a:extLst>
              <a:ext uri="{FF2B5EF4-FFF2-40B4-BE49-F238E27FC236}">
                <a16:creationId xmlns:a16="http://schemas.microsoft.com/office/drawing/2014/main" xmlns="" id="{62FF95BF-53D5-480B-9319-DCB4CE1B5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2"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14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296887-CA1E-4A7A-90B5-CA1EBBCC5641}"/>
              </a:ext>
            </a:extLst>
          </p:cNvPr>
          <p:cNvPicPr>
            <a:picLocks noChangeAspect="1"/>
          </p:cNvPicPr>
          <p:nvPr/>
        </p:nvPicPr>
        <p:blipFill>
          <a:blip r:embed="rId2"/>
          <a:stretch>
            <a:fillRect/>
          </a:stretch>
        </p:blipFill>
        <p:spPr>
          <a:xfrm>
            <a:off x="4170774" y="0"/>
            <a:ext cx="3785775" cy="6858000"/>
          </a:xfrm>
          <a:prstGeom prst="rect">
            <a:avLst/>
          </a:prstGeom>
        </p:spPr>
      </p:pic>
    </p:spTree>
    <p:extLst>
      <p:ext uri="{BB962C8B-B14F-4D97-AF65-F5344CB8AC3E}">
        <p14:creationId xmlns:p14="http://schemas.microsoft.com/office/powerpoint/2010/main" val="172120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9860D6-C529-43DE-83BA-1C158C714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812" y="0"/>
            <a:ext cx="5867399" cy="6858000"/>
          </a:xfrm>
          <a:prstGeom prst="rect">
            <a:avLst/>
          </a:prstGeom>
        </p:spPr>
      </p:pic>
    </p:spTree>
    <p:extLst>
      <p:ext uri="{BB962C8B-B14F-4D97-AF65-F5344CB8AC3E}">
        <p14:creationId xmlns:p14="http://schemas.microsoft.com/office/powerpoint/2010/main" val="324270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x_x_id-A30CEE74-27A9-4F5E-BFB9-3C502AB70DE4" descr="Image.jpeg">
            <a:extLst>
              <a:ext uri="{FF2B5EF4-FFF2-40B4-BE49-F238E27FC236}">
                <a16:creationId xmlns:a16="http://schemas.microsoft.com/office/drawing/2014/main" xmlns="" id="{50241036-FEF0-4567-8C49-D4C084556E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2" y="-381000"/>
            <a:ext cx="10522503" cy="789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4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x_id-A66922FE-7178-4628-90F7-9499FB5491D1" descr="Image.jpeg">
            <a:extLst>
              <a:ext uri="{FF2B5EF4-FFF2-40B4-BE49-F238E27FC236}">
                <a16:creationId xmlns:a16="http://schemas.microsoft.com/office/drawing/2014/main" xmlns="" id="{A8B83F7C-C477-4EEA-903A-CC67245F99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2412" y="28575"/>
            <a:ext cx="9100886"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63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x_id-2E8EDFE9-BFF0-4705-8089-49563938EE64" descr="Image.jpeg">
            <a:extLst>
              <a:ext uri="{FF2B5EF4-FFF2-40B4-BE49-F238E27FC236}">
                <a16:creationId xmlns:a16="http://schemas.microsoft.com/office/drawing/2014/main" xmlns="" id="{CF266FAA-94FC-48E8-AE51-31E266305A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012" y="0"/>
            <a:ext cx="9570319" cy="718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89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812" y="5029200"/>
            <a:ext cx="10287000" cy="2971800"/>
          </a:xfrm>
        </p:spPr>
        <p:txBody>
          <a:bodyPr>
            <a:normAutofit fontScale="90000"/>
          </a:bodyPr>
          <a:lstStyle/>
          <a:p>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3600" b="1" dirty="0"/>
              <a:t>Downtown Advocate Role</a:t>
            </a:r>
            <a:br>
              <a:rPr lang="en-US" sz="3600" b="1" dirty="0"/>
            </a:br>
            <a:r>
              <a:rPr lang="en-US" sz="3600" dirty="0"/>
              <a:t/>
            </a:r>
            <a:br>
              <a:rPr lang="en-US" sz="3600" dirty="0"/>
            </a:br>
            <a:r>
              <a:rPr lang="en-US" sz="3600" dirty="0"/>
              <a:t>Building Partnerships – SG Chamber, Conservancy, Police, Fire Dept. PTO, Library, Lifeguards, SGES, Churches…</a:t>
            </a:r>
            <a:br>
              <a:rPr lang="en-US" sz="3600" dirty="0"/>
            </a:br>
            <a:r>
              <a:rPr lang="en-US" sz="3600" dirty="0"/>
              <a:t/>
            </a:r>
            <a:br>
              <a:rPr lang="en-US" sz="3600" dirty="0"/>
            </a:br>
            <a:r>
              <a:rPr lang="en-US" sz="3600" b="1" dirty="0"/>
              <a:t>Charitable Giving:</a:t>
            </a:r>
            <a:br>
              <a:rPr lang="en-US" sz="3600" b="1" dirty="0"/>
            </a:br>
            <a:r>
              <a:rPr lang="en-US" sz="3600" dirty="0"/>
              <a:t/>
            </a:r>
            <a:br>
              <a:rPr lang="en-US" sz="3600" dirty="0"/>
            </a:br>
            <a:r>
              <a:rPr lang="en-US" sz="3600" dirty="0"/>
              <a:t>- Cornhole Tournament at Reef &amp; Barrel to benefit Fulfill Foodbank</a:t>
            </a:r>
            <a:br>
              <a:rPr lang="en-US" sz="3600" dirty="0"/>
            </a:br>
            <a:r>
              <a:rPr lang="en-US" sz="3600" dirty="0"/>
              <a:t/>
            </a:r>
            <a:br>
              <a:rPr lang="en-US" sz="3600" dirty="0"/>
            </a:br>
            <a:r>
              <a:rPr lang="en-US" sz="3600" dirty="0"/>
              <a:t>- Donations to Sea Girt Elementary</a:t>
            </a:r>
            <a:br>
              <a:rPr lang="en-US" sz="3600" dirty="0"/>
            </a:br>
            <a:r>
              <a:rPr lang="en-US" sz="3600" dirty="0"/>
              <a:t>Pickleball Equipment/Groundskeeping</a:t>
            </a:r>
            <a:br>
              <a:rPr lang="en-US" sz="3600" dirty="0"/>
            </a:br>
            <a:r>
              <a:rPr lang="en-US" sz="3600" dirty="0"/>
              <a:t/>
            </a:r>
            <a:br>
              <a:rPr lang="en-US" sz="3600" dirty="0"/>
            </a:br>
            <a:r>
              <a:rPr lang="en-US" sz="3600" dirty="0"/>
              <a:t>- Big Band Concert/Strolls</a:t>
            </a:r>
            <a:br>
              <a:rPr lang="en-US" sz="3600" dirty="0"/>
            </a:br>
            <a:r>
              <a:rPr lang="en-US" sz="4000" dirty="0"/>
              <a:t/>
            </a:r>
            <a:br>
              <a:rPr lang="en-US" sz="4000" dirty="0"/>
            </a:br>
            <a:endParaRPr lang="en-US" dirty="0"/>
          </a:p>
        </p:txBody>
      </p:sp>
    </p:spTree>
    <p:extLst>
      <p:ext uri="{BB962C8B-B14F-4D97-AF65-F5344CB8AC3E}">
        <p14:creationId xmlns:p14="http://schemas.microsoft.com/office/powerpoint/2010/main" val="29358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May be an image of ocean and text that says 'CORNHOLE TOURNAMENT 2021 Presented Sea ”R OE Saturday October 23, 2021 1PM until beer runs out At Reef &amp; Barrel Winning Prize: Ist $500 2nd $250 3rd $100 For information: +732-449-9433 X130 seagirt-nj.gov/recreation Reef&amp; Barrel 153 Sea Girt Ave Entry ee per TEAM $40 2PEOE PER TEAM 40 Teams MAX Double Elimination Play *Drink and Food Specials Register Now on ComuPass'">
            <a:extLst>
              <a:ext uri="{FF2B5EF4-FFF2-40B4-BE49-F238E27FC236}">
                <a16:creationId xmlns:a16="http://schemas.microsoft.com/office/drawing/2014/main" xmlns="" id="{DCEEB265-2F6B-4E45-AAE1-1C5C75B6E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3"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21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ay be an image of one or more people, people standing and outdoors">
            <a:extLst>
              <a:ext uri="{FF2B5EF4-FFF2-40B4-BE49-F238E27FC236}">
                <a16:creationId xmlns:a16="http://schemas.microsoft.com/office/drawing/2014/main" xmlns="" id="{9E9865AA-38D7-4DF8-BEDB-53522D48C9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1213"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5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ay be an image of one or more people and people standing">
            <a:extLst>
              <a:ext uri="{FF2B5EF4-FFF2-40B4-BE49-F238E27FC236}">
                <a16:creationId xmlns:a16="http://schemas.microsoft.com/office/drawing/2014/main" xmlns="" id="{6A4D4E51-3AA1-4C5F-B8E4-118D16D605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1213"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1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id-A9F4B5B3-1ADD-4782-9839-F37286F6904A" descr="Image.jpeg">
            <a:extLst>
              <a:ext uri="{FF2B5EF4-FFF2-40B4-BE49-F238E27FC236}">
                <a16:creationId xmlns:a16="http://schemas.microsoft.com/office/drawing/2014/main" xmlns="" id="{00A75D5B-D82D-4AC3-8FB1-E586F085B6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2" y="1"/>
            <a:ext cx="687705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95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id-FA628C9C-CCEA-4BD9-805B-4FE87D62F2B2" descr="Image.jpeg">
            <a:extLst>
              <a:ext uri="{FF2B5EF4-FFF2-40B4-BE49-F238E27FC236}">
                <a16:creationId xmlns:a16="http://schemas.microsoft.com/office/drawing/2014/main" xmlns="" id="{49416B6D-34B8-4431-9E15-6949AA0DD2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2212" y="0"/>
            <a:ext cx="4490093" cy="6900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37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x_id-A64BC08A-3D41-48AA-A657-787E2B1D1B4E" descr="Image.jpeg">
            <a:extLst>
              <a:ext uri="{FF2B5EF4-FFF2-40B4-BE49-F238E27FC236}">
                <a16:creationId xmlns:a16="http://schemas.microsoft.com/office/drawing/2014/main" xmlns="" id="{71789C6B-6E45-4317-B28A-016FFF40C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608" y="0"/>
            <a:ext cx="5163608" cy="820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27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d-DCE0DC59-AED8-4D45-AA5A-E011710F808E" descr="Image.jpeg">
            <a:extLst>
              <a:ext uri="{FF2B5EF4-FFF2-40B4-BE49-F238E27FC236}">
                <a16:creationId xmlns:a16="http://schemas.microsoft.com/office/drawing/2014/main" xmlns="" id="{39A3D338-CB04-4905-9915-A95A4680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3" y="228600"/>
            <a:ext cx="1225949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814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d-DEA35CD0-76E2-4385-ABC6-D0921FD8D14B" descr="Image.jpeg">
            <a:extLst>
              <a:ext uri="{FF2B5EF4-FFF2-40B4-BE49-F238E27FC236}">
                <a16:creationId xmlns:a16="http://schemas.microsoft.com/office/drawing/2014/main" xmlns="" id="{F438226C-FBC4-45DE-8DD6-428F9C30E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12" y="-304800"/>
            <a:ext cx="6472087" cy="86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03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7412" y="2667000"/>
            <a:ext cx="11201400" cy="3200400"/>
          </a:xfrm>
        </p:spPr>
        <p:txBody>
          <a:bodyPr>
            <a:normAutofit fontScale="90000"/>
          </a:bodyPr>
          <a:lstStyle/>
          <a:p>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900" b="1" dirty="0"/>
              <a:t>Upcoming Events!</a:t>
            </a:r>
            <a:r>
              <a:rPr lang="en-US" sz="4900" dirty="0"/>
              <a:t/>
            </a:r>
            <a:br>
              <a:rPr lang="en-US" sz="4900" dirty="0"/>
            </a:br>
            <a:r>
              <a:rPr lang="en-US" sz="4900" dirty="0"/>
              <a:t/>
            </a:r>
            <a:br>
              <a:rPr lang="en-US" sz="4900" dirty="0"/>
            </a:br>
            <a:r>
              <a:rPr lang="en-US" sz="4000" dirty="0"/>
              <a:t/>
            </a:r>
            <a:br>
              <a:rPr lang="en-US" sz="4000" dirty="0"/>
            </a:br>
            <a:r>
              <a:rPr lang="en-US" sz="4000" dirty="0"/>
              <a:t/>
            </a:r>
            <a:br>
              <a:rPr lang="en-US" sz="4000" dirty="0"/>
            </a:br>
            <a:endParaRPr lang="en-US" dirty="0"/>
          </a:p>
        </p:txBody>
      </p:sp>
    </p:spTree>
    <p:extLst>
      <p:ext uri="{BB962C8B-B14F-4D97-AF65-F5344CB8AC3E}">
        <p14:creationId xmlns:p14="http://schemas.microsoft.com/office/powerpoint/2010/main" val="9623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d-0C2B3110-BFE8-40D1-8E36-D8B28D6B77AE" descr="Image.jpeg">
            <a:extLst>
              <a:ext uri="{FF2B5EF4-FFF2-40B4-BE49-F238E27FC236}">
                <a16:creationId xmlns:a16="http://schemas.microsoft.com/office/drawing/2014/main" xmlns="" id="{945AD461-7A30-492D-8673-CD6642CEC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112" y="0"/>
            <a:ext cx="6568599" cy="689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87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994203-53C0-44BA-983C-75D78B81203A}"/>
              </a:ext>
            </a:extLst>
          </p:cNvPr>
          <p:cNvPicPr>
            <a:picLocks noChangeAspect="1"/>
          </p:cNvPicPr>
          <p:nvPr/>
        </p:nvPicPr>
        <p:blipFill>
          <a:blip r:embed="rId2"/>
          <a:stretch>
            <a:fillRect/>
          </a:stretch>
        </p:blipFill>
        <p:spPr>
          <a:xfrm>
            <a:off x="2894012" y="0"/>
            <a:ext cx="5638800" cy="6858000"/>
          </a:xfrm>
          <a:prstGeom prst="rect">
            <a:avLst/>
          </a:prstGeom>
        </p:spPr>
      </p:pic>
    </p:spTree>
    <p:extLst>
      <p:ext uri="{BB962C8B-B14F-4D97-AF65-F5344CB8AC3E}">
        <p14:creationId xmlns:p14="http://schemas.microsoft.com/office/powerpoint/2010/main" val="19424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9330336-6AD1-47B0-A834-4EAD32A1F876}"/>
              </a:ext>
            </a:extLst>
          </p:cNvPr>
          <p:cNvPicPr>
            <a:picLocks noChangeAspect="1"/>
          </p:cNvPicPr>
          <p:nvPr/>
        </p:nvPicPr>
        <p:blipFill>
          <a:blip r:embed="rId2"/>
          <a:stretch>
            <a:fillRect/>
          </a:stretch>
        </p:blipFill>
        <p:spPr>
          <a:xfrm>
            <a:off x="3122612" y="0"/>
            <a:ext cx="5526315" cy="6858000"/>
          </a:xfrm>
          <a:prstGeom prst="rect">
            <a:avLst/>
          </a:prstGeom>
        </p:spPr>
      </p:pic>
    </p:spTree>
    <p:extLst>
      <p:ext uri="{BB962C8B-B14F-4D97-AF65-F5344CB8AC3E}">
        <p14:creationId xmlns:p14="http://schemas.microsoft.com/office/powerpoint/2010/main" val="42168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611BF4-405C-4AD7-B9A9-1951900135C4}"/>
              </a:ext>
            </a:extLst>
          </p:cNvPr>
          <p:cNvSpPr>
            <a:spLocks noGrp="1"/>
          </p:cNvSpPr>
          <p:nvPr>
            <p:ph type="title"/>
          </p:nvPr>
        </p:nvSpPr>
        <p:spPr>
          <a:xfrm>
            <a:off x="1522412" y="1981200"/>
            <a:ext cx="9601200" cy="1828800"/>
          </a:xfrm>
        </p:spPr>
        <p:txBody>
          <a:bodyPr>
            <a:normAutofit fontScale="90000"/>
          </a:bodyPr>
          <a:lstStyle/>
          <a:p>
            <a:r>
              <a:rPr lang="en-US" dirty="0"/>
              <a:t>Goal for our Programs – create recreational and educational opportunities, provide health and wellness experiences, bring people together, foster relationships, promote enjoyment, laughs and fun!</a:t>
            </a:r>
          </a:p>
        </p:txBody>
      </p:sp>
    </p:spTree>
    <p:extLst>
      <p:ext uri="{BB962C8B-B14F-4D97-AF65-F5344CB8AC3E}">
        <p14:creationId xmlns:p14="http://schemas.microsoft.com/office/powerpoint/2010/main" val="400181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12" y="3962400"/>
            <a:ext cx="11201400" cy="3124200"/>
          </a:xfrm>
        </p:spPr>
        <p:txBody>
          <a:bodyPr>
            <a:normAutofit fontScale="90000"/>
          </a:bodyPr>
          <a:lstStyle/>
          <a:p>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
            </a:r>
            <a:br>
              <a:rPr lang="en-US" sz="8900" dirty="0">
                <a:latin typeface="Aharoni" panose="02010803020104030203" pitchFamily="2" charset="-79"/>
                <a:cs typeface="Aharoni" panose="02010803020104030203" pitchFamily="2" charset="-79"/>
              </a:rPr>
            </a:br>
            <a:r>
              <a:rPr lang="en-US" sz="8900" dirty="0">
                <a:latin typeface="Aharoni" panose="02010803020104030203" pitchFamily="2" charset="-79"/>
                <a:cs typeface="Aharoni" panose="02010803020104030203" pitchFamily="2" charset="-79"/>
              </a:rPr>
              <a:t>Sea Girt Recreation</a:t>
            </a:r>
            <a:r>
              <a:rPr lang="en-US" sz="4000" dirty="0"/>
              <a:t/>
            </a:r>
            <a:br>
              <a:rPr lang="en-US" sz="4000" dirty="0"/>
            </a:br>
            <a:r>
              <a:rPr lang="en-US" dirty="0"/>
              <a:t>Improvement Projects</a:t>
            </a:r>
            <a:br>
              <a:rPr lang="en-US" dirty="0"/>
            </a:br>
            <a:r>
              <a:rPr lang="en-US" sz="3600" dirty="0"/>
              <a:t/>
            </a:r>
            <a:br>
              <a:rPr lang="en-US" sz="3600" dirty="0"/>
            </a:br>
            <a:r>
              <a:rPr lang="en-US" sz="3600" dirty="0"/>
              <a:t>- Resurfacing of Baltimore Park Basketball Courts</a:t>
            </a:r>
            <a:br>
              <a:rPr lang="en-US" sz="3600" dirty="0"/>
            </a:br>
            <a:r>
              <a:rPr lang="en-US" sz="3600" dirty="0"/>
              <a:t/>
            </a:r>
            <a:br>
              <a:rPr lang="en-US" sz="3600" dirty="0"/>
            </a:br>
            <a:r>
              <a:rPr lang="en-US" sz="3600" dirty="0"/>
              <a:t>- Resurfacing of Crescent Park Tennis Courts</a:t>
            </a:r>
            <a:br>
              <a:rPr lang="en-US" sz="3600" dirty="0"/>
            </a:br>
            <a:r>
              <a:rPr lang="en-US" sz="3600" dirty="0"/>
              <a:t/>
            </a:r>
            <a:br>
              <a:rPr lang="en-US" sz="3600" dirty="0"/>
            </a:br>
            <a:r>
              <a:rPr lang="en-US" sz="3600" dirty="0"/>
              <a:t>- Pickleball court lines and nets at Crescent Park and </a:t>
            </a:r>
            <a:br>
              <a:rPr lang="en-US" sz="3600" dirty="0"/>
            </a:br>
            <a:r>
              <a:rPr lang="en-US" sz="3600" dirty="0"/>
              <a:t>Sea Girt Elementary</a:t>
            </a:r>
            <a:br>
              <a:rPr lang="en-US" sz="3600" dirty="0"/>
            </a:br>
            <a:r>
              <a:rPr lang="en-US" sz="3600" dirty="0"/>
              <a:t/>
            </a:r>
            <a:br>
              <a:rPr lang="en-US" sz="3600" dirty="0"/>
            </a:br>
            <a:r>
              <a:rPr lang="en-US" sz="3600" dirty="0"/>
              <a:t>- Trees along Bell Place Tennis Courts</a:t>
            </a:r>
            <a:br>
              <a:rPr lang="en-US" sz="3600" dirty="0"/>
            </a:br>
            <a:r>
              <a:rPr lang="en-US" sz="3600" dirty="0"/>
              <a:t/>
            </a:r>
            <a:br>
              <a:rPr lang="en-US" sz="3600" dirty="0"/>
            </a:br>
            <a:endParaRPr lang="en-US" sz="3600" dirty="0"/>
          </a:p>
        </p:txBody>
      </p:sp>
    </p:spTree>
    <p:extLst>
      <p:ext uri="{BB962C8B-B14F-4D97-AF65-F5344CB8AC3E}">
        <p14:creationId xmlns:p14="http://schemas.microsoft.com/office/powerpoint/2010/main" val="166954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D04D1366-FB98-4765-808C-09F90720A222}"/>
              </a:ext>
            </a:extLst>
          </p:cNvPr>
          <p:cNvSpPr>
            <a:spLocks noChangeArrowheads="1"/>
          </p:cNvSpPr>
          <p:nvPr/>
        </p:nvSpPr>
        <p:spPr bwMode="auto">
          <a:xfrm flipV="1">
            <a:off x="-1615530" y="-7535000"/>
            <a:ext cx="4988965" cy="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6145" name="id-5F26E08A-E9D2-4C3C-BA4E-3B71C50DCB88" descr="Image.jpeg">
            <a:extLst>
              <a:ext uri="{FF2B5EF4-FFF2-40B4-BE49-F238E27FC236}">
                <a16:creationId xmlns:a16="http://schemas.microsoft.com/office/drawing/2014/main" xmlns="" id="{82BE84CD-92BB-4C70-BA83-4A9D8CD9B85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938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6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C671D7A6-4D81-4A18-A61B-142318EB6A02}"/>
              </a:ext>
            </a:extLst>
          </p:cNvPr>
          <p:cNvSpPr>
            <a:spLocks noChangeArrowheads="1"/>
          </p:cNvSpPr>
          <p:nvPr/>
        </p:nvSpPr>
        <p:spPr bwMode="auto">
          <a:xfrm flipV="1">
            <a:off x="-2065551" y="-7398273"/>
            <a:ext cx="5582690" cy="4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7169" name="id-F5D194B1-BB89-4D46-A7D2-46980B2FC9C7" descr="Image.jpeg">
            <a:extLst>
              <a:ext uri="{FF2B5EF4-FFF2-40B4-BE49-F238E27FC236}">
                <a16:creationId xmlns:a16="http://schemas.microsoft.com/office/drawing/2014/main" xmlns="" id="{1DD517FA-821D-49C7-B168-A8FFD7F7E50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17612" y="-25329"/>
            <a:ext cx="9220200" cy="69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77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x_id-F1A5C2B0-ACDF-4C92-B142-024278068A36" descr="Image.jpeg">
            <a:extLst>
              <a:ext uri="{FF2B5EF4-FFF2-40B4-BE49-F238E27FC236}">
                <a16:creationId xmlns:a16="http://schemas.microsoft.com/office/drawing/2014/main" xmlns="" id="{B06466C7-DA75-4170-9FC9-DB07C70D4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812" y="19050"/>
            <a:ext cx="4495800"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89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8B7A4393-0546-478D-912B-5C4644E926DB}"/>
              </a:ext>
            </a:extLst>
          </p:cNvPr>
          <p:cNvSpPr>
            <a:spLocks noChangeArrowheads="1"/>
          </p:cNvSpPr>
          <p:nvPr/>
        </p:nvSpPr>
        <p:spPr bwMode="auto">
          <a:xfrm flipV="1">
            <a:off x="-67127" y="-4191003"/>
            <a:ext cx="780936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8193" name="id-55FBF101-8C52-4949-A349-340CA9624789" descr="Image.jpeg">
            <a:extLst>
              <a:ext uri="{FF2B5EF4-FFF2-40B4-BE49-F238E27FC236}">
                <a16:creationId xmlns:a16="http://schemas.microsoft.com/office/drawing/2014/main" xmlns="" id="{B5FED4B4-8A75-4293-8867-1255E3035B3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9861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d-C9DB4E20-AC49-40A9-BB1F-596806C74A91" descr="Image.jpeg">
            <a:extLst>
              <a:ext uri="{FF2B5EF4-FFF2-40B4-BE49-F238E27FC236}">
                <a16:creationId xmlns:a16="http://schemas.microsoft.com/office/drawing/2014/main" xmlns="" id="{01EA7819-6380-4D9A-ADAC-FB87CC271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A77127-F52C-4876-8006-51F669073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2412" y="0"/>
            <a:ext cx="9144000" cy="6858000"/>
          </a:xfrm>
          <a:prstGeom prst="rect">
            <a:avLst/>
          </a:prstGeom>
        </p:spPr>
      </p:pic>
    </p:spTree>
    <p:extLst>
      <p:ext uri="{BB962C8B-B14F-4D97-AF65-F5344CB8AC3E}">
        <p14:creationId xmlns:p14="http://schemas.microsoft.com/office/powerpoint/2010/main" val="370428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d-DC1178BE-5037-46D2-9B70-288425C871A4" descr="Image.jpeg">
            <a:extLst>
              <a:ext uri="{FF2B5EF4-FFF2-40B4-BE49-F238E27FC236}">
                <a16:creationId xmlns:a16="http://schemas.microsoft.com/office/drawing/2014/main" xmlns="" id="{FC82CD11-91DC-4625-88F6-8D49CA9E56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1762" y="0"/>
            <a:ext cx="9385300" cy="704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32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ee the source image">
            <a:extLst>
              <a:ext uri="{FF2B5EF4-FFF2-40B4-BE49-F238E27FC236}">
                <a16:creationId xmlns:a16="http://schemas.microsoft.com/office/drawing/2014/main" xmlns="" id="{B4C3557C-15BE-44AC-9BF6-B46260DBD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2" y="228600"/>
            <a:ext cx="11696700" cy="584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03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d-FBE2E384-523E-4584-99BB-387F73951E13" descr="Image.jpeg">
            <a:extLst>
              <a:ext uri="{FF2B5EF4-FFF2-40B4-BE49-F238E27FC236}">
                <a16:creationId xmlns:a16="http://schemas.microsoft.com/office/drawing/2014/main" xmlns="" id="{93FB33CF-7D99-4972-8AAD-33F1F61155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212" y="37785"/>
            <a:ext cx="9088611" cy="6820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24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d-F3FD1A73-D43B-4AB5-9D0F-07FE376C2B65" descr="Image.jpeg">
            <a:extLst>
              <a:ext uri="{FF2B5EF4-FFF2-40B4-BE49-F238E27FC236}">
                <a16:creationId xmlns:a16="http://schemas.microsoft.com/office/drawing/2014/main" xmlns="" id="{AD0F1C5F-4ADB-4734-A011-11BA45C02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122" y="0"/>
            <a:ext cx="1037058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31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3712" y="2895600"/>
            <a:ext cx="11201400" cy="3124200"/>
          </a:xfrm>
        </p:spPr>
        <p:txBody>
          <a:bodyPr>
            <a:normAutofit fontScale="90000"/>
          </a:bodyPr>
          <a:lstStyle/>
          <a:p>
            <a:r>
              <a:rPr lang="en-US" sz="4000" b="1" dirty="0"/>
              <a:t>Rehabilitation/Improvements at Baltimore Park</a:t>
            </a:r>
            <a:r>
              <a:rPr lang="en-US" sz="4000" dirty="0"/>
              <a:t/>
            </a:r>
            <a:br>
              <a:rPr lang="en-US" sz="4000" dirty="0"/>
            </a:br>
            <a:r>
              <a:rPr lang="en-US" sz="4000" dirty="0"/>
              <a:t/>
            </a:r>
            <a:br>
              <a:rPr lang="en-US" sz="4000" dirty="0"/>
            </a:br>
            <a:r>
              <a:rPr lang="en-US" sz="4000" dirty="0"/>
              <a:t>- Extension of Pavilion Structure</a:t>
            </a:r>
            <a:br>
              <a:rPr lang="en-US" sz="4000" dirty="0"/>
            </a:br>
            <a:r>
              <a:rPr lang="en-US" sz="4000" dirty="0"/>
              <a:t/>
            </a:r>
            <a:br>
              <a:rPr lang="en-US" sz="4000" dirty="0"/>
            </a:br>
            <a:r>
              <a:rPr lang="en-US" sz="4000" dirty="0"/>
              <a:t>- Installation of rubberized playground surface</a:t>
            </a:r>
            <a:br>
              <a:rPr lang="en-US" sz="4000" dirty="0"/>
            </a:br>
            <a:r>
              <a:rPr lang="en-US" sz="4000" dirty="0"/>
              <a:t/>
            </a:r>
            <a:br>
              <a:rPr lang="en-US" sz="4000" dirty="0"/>
            </a:br>
            <a:r>
              <a:rPr lang="en-US" sz="4000" dirty="0"/>
              <a:t>- New Plantings/Berm along road</a:t>
            </a:r>
            <a:br>
              <a:rPr lang="en-US" sz="4000" dirty="0"/>
            </a:br>
            <a:r>
              <a:rPr lang="en-US" sz="4000" dirty="0"/>
              <a:t/>
            </a:r>
            <a:br>
              <a:rPr lang="en-US" sz="4000" dirty="0"/>
            </a:br>
            <a:r>
              <a:rPr lang="en-US" sz="4000" dirty="0"/>
              <a:t>- Soccer Field Benches</a:t>
            </a:r>
            <a:br>
              <a:rPr lang="en-US" sz="4000" dirty="0"/>
            </a:br>
            <a:r>
              <a:rPr lang="en-US" sz="4000" dirty="0"/>
              <a:t/>
            </a:r>
            <a:br>
              <a:rPr lang="en-US" sz="4000" dirty="0"/>
            </a:br>
            <a:r>
              <a:rPr lang="en-US" sz="4000" dirty="0"/>
              <a:t>- New T-ball infield and benches</a:t>
            </a:r>
            <a:endParaRPr lang="en-US" dirty="0"/>
          </a:p>
        </p:txBody>
      </p:sp>
    </p:spTree>
    <p:extLst>
      <p:ext uri="{BB962C8B-B14F-4D97-AF65-F5344CB8AC3E}">
        <p14:creationId xmlns:p14="http://schemas.microsoft.com/office/powerpoint/2010/main" val="126782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d-841D9A68-1F0C-4862-AD40-9CBC1F5BC2D9" descr="Image.jpeg">
            <a:extLst>
              <a:ext uri="{FF2B5EF4-FFF2-40B4-BE49-F238E27FC236}">
                <a16:creationId xmlns:a16="http://schemas.microsoft.com/office/drawing/2014/main" xmlns="" id="{82208FDC-5AF8-4EC2-825F-249538AC45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949" y="0"/>
            <a:ext cx="9136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10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d-27D71E82-EC2F-46DD-B3EB-E0D2AEB6CD47" descr="Image.jpeg">
            <a:extLst>
              <a:ext uri="{FF2B5EF4-FFF2-40B4-BE49-F238E27FC236}">
                <a16:creationId xmlns:a16="http://schemas.microsoft.com/office/drawing/2014/main" xmlns="" id="{34559B12-A29D-465E-A1B5-54833FA38A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612" y="-13284"/>
            <a:ext cx="913896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2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x_id-48121CFC-4129-4888-92A6-0A7701661C6E" descr="Image.jpeg">
            <a:extLst>
              <a:ext uri="{FF2B5EF4-FFF2-40B4-BE49-F238E27FC236}">
                <a16:creationId xmlns:a16="http://schemas.microsoft.com/office/drawing/2014/main" xmlns="" id="{482380F6-B2BA-44A5-A18C-BC8F1800F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412" y="-896236"/>
            <a:ext cx="5505451" cy="865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431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d-F8F3A52A-E205-4749-941F-9C86352A5447" descr="Image.jpeg">
            <a:extLst>
              <a:ext uri="{FF2B5EF4-FFF2-40B4-BE49-F238E27FC236}">
                <a16:creationId xmlns:a16="http://schemas.microsoft.com/office/drawing/2014/main" xmlns="" id="{F2B0A000-0233-4D8D-8ED6-FC7896C744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930" y="0"/>
            <a:ext cx="91389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54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d-93B186D3-5DE8-4B07-948D-61777EBE064E" descr="Image.jpeg">
            <a:extLst>
              <a:ext uri="{FF2B5EF4-FFF2-40B4-BE49-F238E27FC236}">
                <a16:creationId xmlns:a16="http://schemas.microsoft.com/office/drawing/2014/main" xmlns="" id="{8578E2E5-6ACE-4AFD-BCB5-4A4832C814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812" y="0"/>
            <a:ext cx="91364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48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d-ADCEC1F8-2CD6-4506-91F7-EAE83310DBB9" descr="Image.jpeg">
            <a:extLst>
              <a:ext uri="{FF2B5EF4-FFF2-40B4-BE49-F238E27FC236}">
                <a16:creationId xmlns:a16="http://schemas.microsoft.com/office/drawing/2014/main" xmlns="" id="{BC74CA18-5CBC-427C-A6B4-29A076C764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7211" y="0"/>
            <a:ext cx="9139049" cy="685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05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d-5ABAAC77-D117-4503-958E-289567664D9F" descr="Image.jpeg">
            <a:extLst>
              <a:ext uri="{FF2B5EF4-FFF2-40B4-BE49-F238E27FC236}">
                <a16:creationId xmlns:a16="http://schemas.microsoft.com/office/drawing/2014/main" xmlns="" id="{47910DA1-F3DC-41EC-801B-EDF23DCB7C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982" y="0"/>
            <a:ext cx="9112880" cy="683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d-A3760F46-E725-4D17-8908-FAC9A08C6ECB" descr="Image.jpeg">
            <a:extLst>
              <a:ext uri="{FF2B5EF4-FFF2-40B4-BE49-F238E27FC236}">
                <a16:creationId xmlns:a16="http://schemas.microsoft.com/office/drawing/2014/main" xmlns="" id="{1EC97E3C-66E3-49D2-BE30-3520F1A778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930" y="-7690"/>
            <a:ext cx="91389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0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A0DB4-C215-430F-B04F-C875D04D8094}"/>
              </a:ext>
            </a:extLst>
          </p:cNvPr>
          <p:cNvSpPr>
            <a:spLocks noGrp="1"/>
          </p:cNvSpPr>
          <p:nvPr>
            <p:ph type="title"/>
          </p:nvPr>
        </p:nvSpPr>
        <p:spPr>
          <a:xfrm>
            <a:off x="1141412" y="6477000"/>
            <a:ext cx="9601200" cy="1143000"/>
          </a:xfrm>
        </p:spPr>
        <p:txBody>
          <a:bodyPr>
            <a:normAutofit fontScale="90000"/>
          </a:bodyPr>
          <a:lstStyle/>
          <a:p>
            <a:r>
              <a:rPr lang="en-US" b="1" dirty="0"/>
              <a:t/>
            </a:r>
            <a:br>
              <a:rPr lang="en-US" b="1" dirty="0"/>
            </a:br>
            <a:r>
              <a:rPr lang="en-US" b="1" dirty="0"/>
              <a:t>Current Project: 2</a:t>
            </a:r>
            <a:r>
              <a:rPr lang="en-US" b="1" baseline="30000" dirty="0"/>
              <a:t>nd</a:t>
            </a:r>
            <a:r>
              <a:rPr lang="en-US" b="1" dirty="0"/>
              <a:t> Paddle Court in Crescent Park</a:t>
            </a:r>
            <a:br>
              <a:rPr lang="en-US" b="1" dirty="0"/>
            </a:br>
            <a:r>
              <a:rPr lang="en-US" b="1" dirty="0"/>
              <a:t/>
            </a:r>
            <a:br>
              <a:rPr lang="en-US" b="1" dirty="0"/>
            </a:br>
            <a:r>
              <a:rPr lang="en-US" b="1" dirty="0"/>
              <a:t>Why a 2</a:t>
            </a:r>
            <a:r>
              <a:rPr lang="en-US" b="1" baseline="30000" dirty="0"/>
              <a:t>nd</a:t>
            </a:r>
            <a:r>
              <a:rPr lang="en-US" b="1" dirty="0"/>
              <a:t> paddle court?</a:t>
            </a:r>
            <a:br>
              <a:rPr lang="en-US" b="1" dirty="0"/>
            </a:br>
            <a:r>
              <a:rPr lang="en-US" b="1" dirty="0"/>
              <a:t/>
            </a:r>
            <a:br>
              <a:rPr lang="en-US" b="1" dirty="0"/>
            </a:br>
            <a:r>
              <a:rPr lang="en-US" b="1" dirty="0"/>
              <a:t>- Listening to requests of residents</a:t>
            </a:r>
            <a:br>
              <a:rPr lang="en-US" b="1" dirty="0"/>
            </a:br>
            <a:r>
              <a:rPr lang="en-US" b="1" dirty="0"/>
              <a:t/>
            </a:r>
            <a:br>
              <a:rPr lang="en-US" b="1" dirty="0"/>
            </a:br>
            <a:r>
              <a:rPr lang="en-US" b="1" dirty="0"/>
              <a:t>- Desire for another court, inability to book court at popular times</a:t>
            </a:r>
            <a:br>
              <a:rPr lang="en-US" b="1" dirty="0"/>
            </a:br>
            <a:r>
              <a:rPr lang="en-US" b="1" dirty="0"/>
              <a:t/>
            </a:r>
            <a:br>
              <a:rPr lang="en-US" b="1" dirty="0"/>
            </a:br>
            <a:r>
              <a:rPr lang="en-US" b="1" dirty="0"/>
              <a:t>- Need for outdoor year-round recreation</a:t>
            </a:r>
            <a:br>
              <a:rPr lang="en-US" b="1" dirty="0"/>
            </a:br>
            <a:r>
              <a:rPr lang="en-US" b="1" dirty="0"/>
              <a:t/>
            </a:r>
            <a:br>
              <a:rPr lang="en-US" b="1" dirty="0"/>
            </a:br>
            <a:r>
              <a:rPr lang="en-US" b="1" dirty="0"/>
              <a:t>- Increased usage – permits and reservations</a:t>
            </a:r>
            <a:br>
              <a:rPr lang="en-US" b="1" dirty="0"/>
            </a:br>
            <a:r>
              <a:rPr lang="en-US" b="1" dirty="0"/>
              <a:t/>
            </a:r>
            <a:br>
              <a:rPr lang="en-US" b="1" dirty="0"/>
            </a:br>
            <a:r>
              <a:rPr lang="en-US" b="1" dirty="0"/>
              <a:t>- Opportunity for more residents to learn and play:</a:t>
            </a:r>
            <a:br>
              <a:rPr lang="en-US" b="1" dirty="0"/>
            </a:br>
            <a:r>
              <a:rPr lang="en-US" b="1" dirty="0"/>
              <a:t>Instructional Clinics, Leagues, Round Robin</a:t>
            </a:r>
            <a:br>
              <a:rPr lang="en-US" b="1" dirty="0"/>
            </a:br>
            <a:r>
              <a:rPr lang="en-US" sz="3200" dirty="0"/>
              <a:t/>
            </a:r>
            <a:br>
              <a:rPr lang="en-US" sz="3200" dirty="0"/>
            </a:br>
            <a:endParaRPr lang="en-US" sz="3100" i="1" dirty="0">
              <a:latin typeface="Abadi" panose="020B0604020104020204" pitchFamily="34" charset="0"/>
            </a:endParaRPr>
          </a:p>
        </p:txBody>
      </p:sp>
    </p:spTree>
    <p:extLst>
      <p:ext uri="{BB962C8B-B14F-4D97-AF65-F5344CB8AC3E}">
        <p14:creationId xmlns:p14="http://schemas.microsoft.com/office/powerpoint/2010/main" val="313322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C1DB9DA-BD93-4C50-B670-4A1E1DDA9DE7}"/>
              </a:ext>
            </a:extLst>
          </p:cNvPr>
          <p:cNvPicPr>
            <a:picLocks noChangeAspect="1"/>
          </p:cNvPicPr>
          <p:nvPr/>
        </p:nvPicPr>
        <p:blipFill rotWithShape="1">
          <a:blip r:embed="rId2">
            <a:extLst>
              <a:ext uri="{28A0092B-C50C-407E-A947-70E740481C1C}">
                <a14:useLocalDpi xmlns:a14="http://schemas.microsoft.com/office/drawing/2010/main" val="0"/>
              </a:ext>
            </a:extLst>
          </a:blip>
          <a:srcRect l="15096" t="2210" r="14455"/>
          <a:stretch/>
        </p:blipFill>
        <p:spPr>
          <a:xfrm>
            <a:off x="1709424" y="0"/>
            <a:ext cx="8728389" cy="6857106"/>
          </a:xfrm>
          <a:prstGeom prst="rect">
            <a:avLst/>
          </a:prstGeom>
        </p:spPr>
      </p:pic>
    </p:spTree>
    <p:extLst>
      <p:ext uri="{BB962C8B-B14F-4D97-AF65-F5344CB8AC3E}">
        <p14:creationId xmlns:p14="http://schemas.microsoft.com/office/powerpoint/2010/main" val="393831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4638B0-1A52-46D9-AA21-61E0BD592A8B}"/>
              </a:ext>
            </a:extLst>
          </p:cNvPr>
          <p:cNvSpPr>
            <a:spLocks noGrp="1"/>
          </p:cNvSpPr>
          <p:nvPr>
            <p:ph type="title"/>
          </p:nvPr>
        </p:nvSpPr>
        <p:spPr>
          <a:xfrm>
            <a:off x="684212" y="2743200"/>
            <a:ext cx="9601200" cy="1143000"/>
          </a:xfrm>
        </p:spPr>
        <p:txBody>
          <a:bodyPr>
            <a:normAutofit fontScale="90000"/>
          </a:bodyPr>
          <a:lstStyle/>
          <a:p>
            <a:r>
              <a:rPr lang="en-US" dirty="0"/>
              <a:t>- 2</a:t>
            </a:r>
            <a:r>
              <a:rPr lang="en-US" baseline="30000" dirty="0"/>
              <a:t>nd</a:t>
            </a:r>
            <a:r>
              <a:rPr lang="en-US" dirty="0"/>
              <a:t> court allows for expanded instructional programs for children and beginners</a:t>
            </a:r>
            <a:br>
              <a:rPr lang="en-US" dirty="0"/>
            </a:br>
            <a:r>
              <a:rPr lang="en-US" dirty="0"/>
              <a:t/>
            </a:r>
            <a:br>
              <a:rPr lang="en-US" dirty="0"/>
            </a:br>
            <a:r>
              <a:rPr lang="en-US" dirty="0"/>
              <a:t>Example: Paddle clinic for children in Feb, 2 sessions, 6 kids each. Filled up in 2 days. (Sea Girt children only)</a:t>
            </a:r>
            <a:br>
              <a:rPr lang="en-US" dirty="0"/>
            </a:br>
            <a:r>
              <a:rPr lang="en-US" dirty="0"/>
              <a:t/>
            </a:r>
            <a:br>
              <a:rPr lang="en-US" dirty="0"/>
            </a:br>
            <a:endParaRPr lang="en-US" dirty="0"/>
          </a:p>
        </p:txBody>
      </p:sp>
      <p:pic>
        <p:nvPicPr>
          <p:cNvPr id="4" name="Picture 3">
            <a:extLst>
              <a:ext uri="{FF2B5EF4-FFF2-40B4-BE49-F238E27FC236}">
                <a16:creationId xmlns:a16="http://schemas.microsoft.com/office/drawing/2014/main" xmlns="" id="{3D6ADCCC-832C-4E0A-BB35-FBF1BBCE3C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812" y="2590800"/>
            <a:ext cx="5689600" cy="4267200"/>
          </a:xfrm>
          <a:prstGeom prst="rect">
            <a:avLst/>
          </a:prstGeom>
        </p:spPr>
      </p:pic>
      <p:pic>
        <p:nvPicPr>
          <p:cNvPr id="6" name="Picture 5">
            <a:extLst>
              <a:ext uri="{FF2B5EF4-FFF2-40B4-BE49-F238E27FC236}">
                <a16:creationId xmlns:a16="http://schemas.microsoft.com/office/drawing/2014/main" xmlns="" id="{60F70650-7F24-43BA-A228-836DC017D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12" y="3048000"/>
            <a:ext cx="5105400" cy="3829050"/>
          </a:xfrm>
          <a:prstGeom prst="rect">
            <a:avLst/>
          </a:prstGeom>
        </p:spPr>
      </p:pic>
    </p:spTree>
    <p:extLst>
      <p:ext uri="{BB962C8B-B14F-4D97-AF65-F5344CB8AC3E}">
        <p14:creationId xmlns:p14="http://schemas.microsoft.com/office/powerpoint/2010/main" val="423718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d-80C514D3-30A8-437D-8E9C-82C69BCD5D40" descr="Image.jpeg">
            <a:extLst>
              <a:ext uri="{FF2B5EF4-FFF2-40B4-BE49-F238E27FC236}">
                <a16:creationId xmlns:a16="http://schemas.microsoft.com/office/drawing/2014/main" xmlns="" id="{194B9657-D8D8-4D93-83C2-EE4C4F22F1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3346" y="0"/>
            <a:ext cx="9162132" cy="686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29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49264-CFB3-4B65-964C-59A0D672395A}"/>
              </a:ext>
            </a:extLst>
          </p:cNvPr>
          <p:cNvSpPr>
            <a:spLocks noGrp="1"/>
          </p:cNvSpPr>
          <p:nvPr>
            <p:ph type="title"/>
          </p:nvPr>
        </p:nvSpPr>
        <p:spPr>
          <a:xfrm>
            <a:off x="1065212" y="6286500"/>
            <a:ext cx="10058400" cy="1143000"/>
          </a:xfrm>
        </p:spPr>
        <p:txBody>
          <a:bodyPr>
            <a:normAutofit fontScale="90000"/>
          </a:bodyPr>
          <a:lstStyle/>
          <a:p>
            <a:r>
              <a:rPr lang="en-US" b="1" dirty="0"/>
              <a:t/>
            </a:r>
            <a:br>
              <a:rPr lang="en-US" b="1" dirty="0"/>
            </a:br>
            <a:r>
              <a:rPr lang="en-US" b="1" dirty="0"/>
              <a:t>Tennis Court Usage and Permit Fees Collected</a:t>
            </a:r>
            <a:br>
              <a:rPr lang="en-US" b="1" dirty="0"/>
            </a:br>
            <a:r>
              <a:rPr lang="en-US" b="1" dirty="0"/>
              <a:t>5 Courts (2 Pickleball)</a:t>
            </a:r>
            <a:br>
              <a:rPr lang="en-US" b="1" dirty="0"/>
            </a:br>
            <a:r>
              <a:rPr lang="en-US" dirty="0"/>
              <a:t/>
            </a:r>
            <a:br>
              <a:rPr lang="en-US" dirty="0"/>
            </a:br>
            <a:r>
              <a:rPr lang="en-US" sz="2200" b="1" dirty="0"/>
              <a:t>2019</a:t>
            </a:r>
            <a:r>
              <a:rPr lang="en-US" sz="2200" dirty="0"/>
              <a:t/>
            </a:r>
            <a:br>
              <a:rPr lang="en-US" sz="2200" dirty="0"/>
            </a:br>
            <a:r>
              <a:rPr lang="en-US" sz="2200" dirty="0"/>
              <a:t>Tennis Permits: 20 – 12 Family, 8 Individual (56 resident impact w/4 person family)</a:t>
            </a:r>
            <a:br>
              <a:rPr lang="en-US" sz="2200" dirty="0"/>
            </a:br>
            <a:r>
              <a:rPr lang="en-US" sz="2200" dirty="0"/>
              <a:t>Reservations: 379 (76 per court)</a:t>
            </a:r>
            <a:br>
              <a:rPr lang="en-US" sz="2200" dirty="0"/>
            </a:br>
            <a:r>
              <a:rPr lang="en-US" sz="2200" dirty="0"/>
              <a:t>Fees Collected $2,030</a:t>
            </a:r>
            <a:br>
              <a:rPr lang="en-US" sz="2200" dirty="0"/>
            </a:br>
            <a:r>
              <a:rPr lang="en-US" sz="2200" dirty="0"/>
              <a:t/>
            </a:r>
            <a:br>
              <a:rPr lang="en-US" sz="2200" dirty="0"/>
            </a:br>
            <a:r>
              <a:rPr lang="en-US" sz="2200" b="1" dirty="0"/>
              <a:t>2020</a:t>
            </a:r>
            <a:r>
              <a:rPr lang="en-US" sz="2200" dirty="0"/>
              <a:t/>
            </a:r>
            <a:br>
              <a:rPr lang="en-US" sz="2200" dirty="0"/>
            </a:br>
            <a:r>
              <a:rPr lang="en-US" sz="2200" dirty="0"/>
              <a:t>Tennis Permits: 78 – 50 Family, 28 Individual (228 resident impact)</a:t>
            </a:r>
            <a:br>
              <a:rPr lang="en-US" sz="2200" dirty="0"/>
            </a:br>
            <a:r>
              <a:rPr lang="en-US" sz="2200" dirty="0"/>
              <a:t>Reservations: 1380 (276 per court) includes pickleball</a:t>
            </a:r>
            <a:br>
              <a:rPr lang="en-US" sz="2200" dirty="0"/>
            </a:br>
            <a:r>
              <a:rPr lang="en-US" sz="2200" dirty="0"/>
              <a:t>Fees Collected: $7,570</a:t>
            </a:r>
            <a:br>
              <a:rPr lang="en-US" sz="2200" dirty="0"/>
            </a:br>
            <a:r>
              <a:rPr lang="en-US" sz="2200" b="1" dirty="0"/>
              <a:t/>
            </a:r>
            <a:br>
              <a:rPr lang="en-US" sz="2200" b="1" dirty="0"/>
            </a:br>
            <a:r>
              <a:rPr lang="en-US" sz="2200" b="1" dirty="0"/>
              <a:t>2021</a:t>
            </a:r>
            <a:br>
              <a:rPr lang="en-US" sz="2200" b="1" dirty="0"/>
            </a:br>
            <a:r>
              <a:rPr lang="en-US" sz="2200" dirty="0"/>
              <a:t>Tennis/Pickleball Permits: 93 – 51 Family, 42 Individual (246 resident impact)</a:t>
            </a:r>
            <a:br>
              <a:rPr lang="en-US" sz="2200" dirty="0"/>
            </a:br>
            <a:r>
              <a:rPr lang="en-US" sz="2200" dirty="0"/>
              <a:t>Tennis Reservations: 1133 YTD (226 per court)</a:t>
            </a:r>
            <a:br>
              <a:rPr lang="en-US" sz="2200" dirty="0"/>
            </a:br>
            <a:r>
              <a:rPr lang="en-US" sz="2200" dirty="0"/>
              <a:t>Pickleball: 873 YTD (437 per court) </a:t>
            </a:r>
            <a:br>
              <a:rPr lang="en-US" sz="2200" dirty="0"/>
            </a:br>
            <a:r>
              <a:rPr lang="en-US" sz="2200" dirty="0"/>
              <a:t>Fees Collected: $8,605</a:t>
            </a:r>
            <a:r>
              <a:rPr lang="en-US" sz="2700" dirty="0"/>
              <a:t/>
            </a:r>
            <a:br>
              <a:rPr lang="en-US" sz="2700"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5388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F2ACDA4-A696-461E-88D1-EF810260684E}"/>
              </a:ext>
            </a:extLst>
          </p:cNvPr>
          <p:cNvPicPr>
            <a:picLocks noChangeAspect="1"/>
          </p:cNvPicPr>
          <p:nvPr/>
        </p:nvPicPr>
        <p:blipFill>
          <a:blip r:embed="rId2"/>
          <a:stretch>
            <a:fillRect/>
          </a:stretch>
        </p:blipFill>
        <p:spPr>
          <a:xfrm>
            <a:off x="3884612" y="40021"/>
            <a:ext cx="4419600" cy="6777958"/>
          </a:xfrm>
          <a:prstGeom prst="rect">
            <a:avLst/>
          </a:prstGeom>
        </p:spPr>
      </p:pic>
    </p:spTree>
    <p:extLst>
      <p:ext uri="{BB962C8B-B14F-4D97-AF65-F5344CB8AC3E}">
        <p14:creationId xmlns:p14="http://schemas.microsoft.com/office/powerpoint/2010/main" val="418776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DE7F76-C0E8-4D6D-AD87-07C5927B8E5E}"/>
              </a:ext>
            </a:extLst>
          </p:cNvPr>
          <p:cNvSpPr>
            <a:spLocks noGrp="1"/>
          </p:cNvSpPr>
          <p:nvPr>
            <p:ph type="title"/>
          </p:nvPr>
        </p:nvSpPr>
        <p:spPr>
          <a:xfrm>
            <a:off x="1293812" y="4648200"/>
            <a:ext cx="9601200" cy="1143000"/>
          </a:xfrm>
        </p:spPr>
        <p:txBody>
          <a:bodyPr>
            <a:normAutofit fontScale="90000"/>
          </a:bodyPr>
          <a:lstStyle/>
          <a:p>
            <a:r>
              <a:rPr lang="en-US" b="1" dirty="0"/>
              <a:t>Pickleball’s increase in popularity</a:t>
            </a:r>
            <a:r>
              <a:rPr lang="en-US" dirty="0"/>
              <a:t/>
            </a:r>
            <a:br>
              <a:rPr lang="en-US" dirty="0"/>
            </a:br>
            <a:r>
              <a:rPr lang="en-US" dirty="0"/>
              <a:t/>
            </a:r>
            <a:br>
              <a:rPr lang="en-US" dirty="0"/>
            </a:br>
            <a:r>
              <a:rPr lang="en-US" dirty="0"/>
              <a:t>- Residents requesting more courts and instruction</a:t>
            </a:r>
            <a:br>
              <a:rPr lang="en-US" dirty="0"/>
            </a:br>
            <a:r>
              <a:rPr lang="en-US" dirty="0"/>
              <a:t/>
            </a:r>
            <a:br>
              <a:rPr lang="en-US" dirty="0"/>
            </a:br>
            <a:r>
              <a:rPr lang="en-US" dirty="0"/>
              <a:t>- Introduction of Pickleball Clinics</a:t>
            </a:r>
            <a:br>
              <a:rPr lang="en-US" dirty="0"/>
            </a:br>
            <a:r>
              <a:rPr lang="en-US" dirty="0"/>
              <a:t/>
            </a:r>
            <a:br>
              <a:rPr lang="en-US" dirty="0"/>
            </a:br>
            <a:r>
              <a:rPr lang="en-US" dirty="0"/>
              <a:t>Patty Criscenzo and Now Scott Forest</a:t>
            </a:r>
            <a:br>
              <a:rPr lang="en-US" dirty="0"/>
            </a:br>
            <a:r>
              <a:rPr lang="en-US" dirty="0"/>
              <a:t/>
            </a:r>
            <a:br>
              <a:rPr lang="en-US" dirty="0"/>
            </a:br>
            <a:r>
              <a:rPr lang="en-US" dirty="0"/>
              <a:t>- Addition of two more pickleball courts at SGES*</a:t>
            </a:r>
            <a:br>
              <a:rPr lang="en-US" dirty="0"/>
            </a:br>
            <a:r>
              <a:rPr lang="en-US" dirty="0"/>
              <a:t/>
            </a:r>
            <a:br>
              <a:rPr lang="en-US" dirty="0"/>
            </a:br>
            <a:r>
              <a:rPr lang="en-US" dirty="0"/>
              <a:t>Now 4 pickleball courts in town </a:t>
            </a:r>
          </a:p>
        </p:txBody>
      </p:sp>
    </p:spTree>
    <p:extLst>
      <p:ext uri="{BB962C8B-B14F-4D97-AF65-F5344CB8AC3E}">
        <p14:creationId xmlns:p14="http://schemas.microsoft.com/office/powerpoint/2010/main" val="181252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d-DC1178BE-5037-46D2-9B70-288425C871A4" descr="Image.jpeg">
            <a:extLst>
              <a:ext uri="{FF2B5EF4-FFF2-40B4-BE49-F238E27FC236}">
                <a16:creationId xmlns:a16="http://schemas.microsoft.com/office/drawing/2014/main" xmlns="" id="{FC82CD11-91DC-4625-88F6-8D49CA9E56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1762" y="0"/>
            <a:ext cx="9385300" cy="704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02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xmlns="" id="{88FD59A7-896D-411A-B5E2-68B239280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2"/>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4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d-C9DB4E20-AC49-40A9-BB1F-596806C74A91" descr="Image.jpeg">
            <a:extLst>
              <a:ext uri="{FF2B5EF4-FFF2-40B4-BE49-F238E27FC236}">
                <a16:creationId xmlns:a16="http://schemas.microsoft.com/office/drawing/2014/main" xmlns="" id="{01EA7819-6380-4D9A-ADAC-FB87CC271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75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98B56D0-ACEB-408A-989A-557E2ACA0C6A}"/>
              </a:ext>
            </a:extLst>
          </p:cNvPr>
          <p:cNvPicPr>
            <a:picLocks noChangeAspect="1"/>
          </p:cNvPicPr>
          <p:nvPr/>
        </p:nvPicPr>
        <p:blipFill>
          <a:blip r:embed="rId2"/>
          <a:stretch>
            <a:fillRect/>
          </a:stretch>
        </p:blipFill>
        <p:spPr>
          <a:xfrm>
            <a:off x="1559943" y="0"/>
            <a:ext cx="9169704" cy="6934200"/>
          </a:xfrm>
          <a:prstGeom prst="rect">
            <a:avLst/>
          </a:prstGeom>
        </p:spPr>
      </p:pic>
    </p:spTree>
    <p:extLst>
      <p:ext uri="{BB962C8B-B14F-4D97-AF65-F5344CB8AC3E}">
        <p14:creationId xmlns:p14="http://schemas.microsoft.com/office/powerpoint/2010/main" val="34946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6629400"/>
            <a:ext cx="9601200" cy="1143000"/>
          </a:xfrm>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b="1" dirty="0"/>
              <a:t>Paddle Court Usage and Permit Fees Collected</a:t>
            </a:r>
            <a:br>
              <a:rPr lang="en-US" b="1" dirty="0"/>
            </a:br>
            <a:r>
              <a:rPr lang="en-US" b="1" dirty="0"/>
              <a:t>Single Court</a:t>
            </a:r>
            <a:r>
              <a:rPr lang="en-US" dirty="0"/>
              <a:t/>
            </a:r>
            <a:br>
              <a:rPr lang="en-US" dirty="0"/>
            </a:br>
            <a:r>
              <a:rPr lang="en-US" dirty="0"/>
              <a:t/>
            </a:r>
            <a:br>
              <a:rPr lang="en-US" dirty="0"/>
            </a:br>
            <a:r>
              <a:rPr lang="en-US" sz="2700" b="1" dirty="0"/>
              <a:t>2019</a:t>
            </a:r>
            <a:r>
              <a:rPr lang="en-US" sz="2700" u="sng" dirty="0"/>
              <a:t> </a:t>
            </a:r>
            <a:r>
              <a:rPr lang="en-US" sz="2700" dirty="0"/>
              <a:t/>
            </a:r>
            <a:br>
              <a:rPr lang="en-US" sz="2700" dirty="0"/>
            </a:br>
            <a:r>
              <a:rPr lang="en-US" sz="2700" dirty="0"/>
              <a:t>Paddle Permits: 34 – 20 Family, 14 Individual (94 Resident Impact)</a:t>
            </a:r>
            <a:br>
              <a:rPr lang="en-US" sz="2700" dirty="0"/>
            </a:br>
            <a:r>
              <a:rPr lang="en-US" sz="2700" dirty="0"/>
              <a:t>246 Reservations Made</a:t>
            </a:r>
            <a:br>
              <a:rPr lang="en-US" sz="2700" dirty="0"/>
            </a:br>
            <a:r>
              <a:rPr lang="en-US" sz="2700" dirty="0"/>
              <a:t>Fees Collected: $3,200</a:t>
            </a:r>
            <a:br>
              <a:rPr lang="en-US" sz="2700" dirty="0"/>
            </a:br>
            <a:r>
              <a:rPr lang="en-US" sz="2700" dirty="0"/>
              <a:t/>
            </a:r>
            <a:br>
              <a:rPr lang="en-US" sz="2700" dirty="0"/>
            </a:br>
            <a:r>
              <a:rPr lang="en-US" sz="2700" b="1" dirty="0"/>
              <a:t>2020</a:t>
            </a:r>
            <a:r>
              <a:rPr lang="en-US" sz="2700" dirty="0"/>
              <a:t/>
            </a:r>
            <a:br>
              <a:rPr lang="en-US" sz="2700" dirty="0"/>
            </a:br>
            <a:r>
              <a:rPr lang="en-US" sz="2700" dirty="0"/>
              <a:t>Paddle Permits: 57 - 30 Family, 27 Individual (147 Resident Impact)  </a:t>
            </a:r>
            <a:br>
              <a:rPr lang="en-US" sz="2700" dirty="0"/>
            </a:br>
            <a:r>
              <a:rPr lang="en-US" sz="2700" dirty="0"/>
              <a:t>681 Reservations</a:t>
            </a:r>
            <a:br>
              <a:rPr lang="en-US" sz="2700" dirty="0"/>
            </a:br>
            <a:r>
              <a:rPr lang="en-US" sz="2700" dirty="0"/>
              <a:t>Fees Collected: $5,205</a:t>
            </a:r>
            <a:br>
              <a:rPr lang="en-US" sz="2700" dirty="0"/>
            </a:br>
            <a:r>
              <a:rPr lang="en-US" sz="2700" dirty="0"/>
              <a:t/>
            </a:r>
            <a:br>
              <a:rPr lang="en-US" sz="2700" dirty="0"/>
            </a:br>
            <a:r>
              <a:rPr lang="en-US" sz="2700" b="1" dirty="0"/>
              <a:t>2021</a:t>
            </a:r>
            <a:r>
              <a:rPr lang="en-US" sz="2700" dirty="0"/>
              <a:t/>
            </a:r>
            <a:br>
              <a:rPr lang="en-US" sz="2700" dirty="0"/>
            </a:br>
            <a:r>
              <a:rPr lang="en-US" sz="2700" dirty="0"/>
              <a:t>Paddle Permits: 62 – 38 Family, 24 Individual (176 Resident Impact)</a:t>
            </a:r>
            <a:br>
              <a:rPr lang="en-US" sz="2700" dirty="0"/>
            </a:br>
            <a:r>
              <a:rPr lang="en-US" sz="2700" dirty="0"/>
              <a:t>712 Reservations YTD</a:t>
            </a:r>
            <a:br>
              <a:rPr lang="en-US" sz="2700" dirty="0"/>
            </a:br>
            <a:r>
              <a:rPr lang="en-US" sz="2700" dirty="0"/>
              <a:t>Fees Collected $5,815 </a:t>
            </a:r>
            <a:r>
              <a:rPr lang="en-US" sz="2200" dirty="0"/>
              <a:t/>
            </a:r>
            <a:br>
              <a:rPr lang="en-US" sz="2200"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15856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58D2E-A782-4197-8061-F7B7AB648CFA}"/>
              </a:ext>
            </a:extLst>
          </p:cNvPr>
          <p:cNvSpPr>
            <a:spLocks noGrp="1"/>
          </p:cNvSpPr>
          <p:nvPr>
            <p:ph type="title"/>
          </p:nvPr>
        </p:nvSpPr>
        <p:spPr>
          <a:xfrm>
            <a:off x="1370012" y="4953000"/>
            <a:ext cx="9601200" cy="1143000"/>
          </a:xfrm>
        </p:spPr>
        <p:txBody>
          <a:bodyPr>
            <a:normAutofit fontScale="90000"/>
          </a:bodyPr>
          <a:lstStyle/>
          <a:p>
            <a:r>
              <a:rPr lang="en-US" b="1" dirty="0"/>
              <a:t>2021 YTD Summary:</a:t>
            </a:r>
            <a:r>
              <a:rPr lang="en-US" dirty="0"/>
              <a:t/>
            </a:r>
            <a:br>
              <a:rPr lang="en-US" dirty="0"/>
            </a:br>
            <a:r>
              <a:rPr lang="en-US" dirty="0"/>
              <a:t/>
            </a:r>
            <a:br>
              <a:rPr lang="en-US" dirty="0"/>
            </a:br>
            <a:r>
              <a:rPr lang="en-US" dirty="0"/>
              <a:t>Tennis/Pickle: 18.6 permits per court (93 Permits)</a:t>
            </a:r>
            <a:br>
              <a:rPr lang="en-US" dirty="0"/>
            </a:br>
            <a:r>
              <a:rPr lang="en-US" dirty="0"/>
              <a:t>$1,721 Fees per court</a:t>
            </a:r>
            <a:br>
              <a:rPr lang="en-US" dirty="0"/>
            </a:br>
            <a:r>
              <a:rPr lang="en-US" dirty="0"/>
              <a:t/>
            </a:r>
            <a:br>
              <a:rPr lang="en-US" dirty="0"/>
            </a:br>
            <a:r>
              <a:rPr lang="en-US" dirty="0"/>
              <a:t>Tennis: 226 Reservations per court</a:t>
            </a:r>
            <a:br>
              <a:rPr lang="en-US" dirty="0"/>
            </a:br>
            <a:r>
              <a:rPr lang="en-US" dirty="0"/>
              <a:t/>
            </a:r>
            <a:br>
              <a:rPr lang="en-US" dirty="0"/>
            </a:br>
            <a:r>
              <a:rPr lang="en-US" dirty="0"/>
              <a:t>Pickleball: 437 Reservations per court</a:t>
            </a:r>
            <a:br>
              <a:rPr lang="en-US" dirty="0"/>
            </a:br>
            <a:r>
              <a:rPr lang="en-US" dirty="0"/>
              <a:t/>
            </a:r>
            <a:br>
              <a:rPr lang="en-US" dirty="0"/>
            </a:br>
            <a:r>
              <a:rPr lang="en-US" dirty="0"/>
              <a:t>Paddle: </a:t>
            </a:r>
            <a:r>
              <a:rPr lang="en-US" sz="3600" dirty="0"/>
              <a:t>62 Permits per court</a:t>
            </a:r>
            <a:br>
              <a:rPr lang="en-US" sz="3600" dirty="0"/>
            </a:br>
            <a:r>
              <a:rPr lang="en-US" sz="3600" dirty="0"/>
              <a:t>$5,815 Fees per court</a:t>
            </a:r>
            <a:br>
              <a:rPr lang="en-US" sz="3600" dirty="0"/>
            </a:br>
            <a:r>
              <a:rPr lang="en-US" sz="3600" dirty="0"/>
              <a:t>712 Reservations per court YTD</a:t>
            </a:r>
            <a:endParaRPr lang="en-US" dirty="0"/>
          </a:p>
        </p:txBody>
      </p:sp>
    </p:spTree>
    <p:extLst>
      <p:ext uri="{BB962C8B-B14F-4D97-AF65-F5344CB8AC3E}">
        <p14:creationId xmlns:p14="http://schemas.microsoft.com/office/powerpoint/2010/main" val="18051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70BFDF-71A5-4E58-A759-807D6FA36112}"/>
              </a:ext>
            </a:extLst>
          </p:cNvPr>
          <p:cNvSpPr>
            <a:spLocks noGrp="1"/>
          </p:cNvSpPr>
          <p:nvPr>
            <p:ph type="title"/>
          </p:nvPr>
        </p:nvSpPr>
        <p:spPr>
          <a:xfrm>
            <a:off x="1293812" y="2286000"/>
            <a:ext cx="9601200" cy="1143000"/>
          </a:xfrm>
        </p:spPr>
        <p:txBody>
          <a:bodyPr>
            <a:normAutofit fontScale="90000"/>
          </a:bodyPr>
          <a:lstStyle/>
          <a:p>
            <a:r>
              <a:rPr lang="en-US" b="1" dirty="0"/>
              <a:t>Behind the numbers</a:t>
            </a:r>
            <a:r>
              <a:rPr lang="en-US" dirty="0"/>
              <a:t/>
            </a:r>
            <a:br>
              <a:rPr lang="en-US" dirty="0"/>
            </a:br>
            <a:r>
              <a:rPr lang="en-US" dirty="0"/>
              <a:t/>
            </a:r>
            <a:br>
              <a:rPr lang="en-US" dirty="0"/>
            </a:br>
            <a:r>
              <a:rPr lang="en-US" dirty="0"/>
              <a:t>Guests/Procrastinators/Cheap Skates</a:t>
            </a:r>
          </a:p>
        </p:txBody>
      </p:sp>
    </p:spTree>
    <p:extLst>
      <p:ext uri="{BB962C8B-B14F-4D97-AF65-F5344CB8AC3E}">
        <p14:creationId xmlns:p14="http://schemas.microsoft.com/office/powerpoint/2010/main" val="183228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AC367-5F26-4F42-A7E8-93A115BFA20F}"/>
              </a:ext>
            </a:extLst>
          </p:cNvPr>
          <p:cNvSpPr>
            <a:spLocks noGrp="1"/>
          </p:cNvSpPr>
          <p:nvPr>
            <p:ph type="title"/>
          </p:nvPr>
        </p:nvSpPr>
        <p:spPr>
          <a:xfrm>
            <a:off x="1249580" y="1143000"/>
            <a:ext cx="9601200" cy="1143000"/>
          </a:xfrm>
        </p:spPr>
        <p:txBody>
          <a:bodyPr>
            <a:normAutofit fontScale="90000"/>
          </a:bodyPr>
          <a:lstStyle/>
          <a:p>
            <a:r>
              <a:rPr lang="en-US" dirty="0"/>
              <a:t>Crescent Park – Passive and Active Recreation for over 100 years</a:t>
            </a:r>
            <a:br>
              <a:rPr lang="en-US" dirty="0"/>
            </a:br>
            <a:r>
              <a:rPr lang="en-US" dirty="0"/>
              <a:t/>
            </a:r>
            <a:br>
              <a:rPr lang="en-US" dirty="0"/>
            </a:br>
            <a:r>
              <a:rPr lang="en-US" dirty="0"/>
              <a:t>Current Recreation Status:</a:t>
            </a:r>
          </a:p>
        </p:txBody>
      </p:sp>
      <p:sp>
        <p:nvSpPr>
          <p:cNvPr id="3" name="Content Placeholder 2">
            <a:extLst>
              <a:ext uri="{FF2B5EF4-FFF2-40B4-BE49-F238E27FC236}">
                <a16:creationId xmlns:a16="http://schemas.microsoft.com/office/drawing/2014/main" xmlns="" id="{AC0DE983-83BD-4760-B4D4-CE1476A3255A}"/>
              </a:ext>
            </a:extLst>
          </p:cNvPr>
          <p:cNvSpPr>
            <a:spLocks noGrp="1"/>
          </p:cNvSpPr>
          <p:nvPr>
            <p:ph idx="1"/>
          </p:nvPr>
        </p:nvSpPr>
        <p:spPr>
          <a:xfrm>
            <a:off x="1065212" y="2318857"/>
            <a:ext cx="9601200" cy="4724400"/>
          </a:xfrm>
        </p:spPr>
        <p:txBody>
          <a:bodyPr/>
          <a:lstStyle/>
          <a:p>
            <a:endParaRPr lang="en-US" dirty="0"/>
          </a:p>
          <a:p>
            <a:r>
              <a:rPr lang="en-US" dirty="0"/>
              <a:t>3 Tennis Courts including 2 Pickleball Courts, 1 Paddle Court</a:t>
            </a:r>
          </a:p>
          <a:p>
            <a:r>
              <a:rPr lang="en-US" dirty="0"/>
              <a:t>New path cut in through woods for passive recreation</a:t>
            </a:r>
          </a:p>
          <a:p>
            <a:r>
              <a:rPr lang="en-US" dirty="0"/>
              <a:t>Roadway redone and rerouted (trees removed)</a:t>
            </a:r>
          </a:p>
          <a:p>
            <a:r>
              <a:rPr lang="en-US" dirty="0"/>
              <a:t>Invasive non-native vines </a:t>
            </a:r>
          </a:p>
          <a:p>
            <a:r>
              <a:rPr lang="en-US" dirty="0"/>
              <a:t>Improve and maintain the park for generations to come for both active and passive recreation. </a:t>
            </a:r>
          </a:p>
        </p:txBody>
      </p:sp>
    </p:spTree>
    <p:extLst>
      <p:ext uri="{BB962C8B-B14F-4D97-AF65-F5344CB8AC3E}">
        <p14:creationId xmlns:p14="http://schemas.microsoft.com/office/powerpoint/2010/main" val="5217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60D5A5-5EF9-4935-92C3-8D5F00F2F9AF}"/>
              </a:ext>
            </a:extLst>
          </p:cNvPr>
          <p:cNvSpPr>
            <a:spLocks noGrp="1"/>
          </p:cNvSpPr>
          <p:nvPr>
            <p:ph type="title"/>
          </p:nvPr>
        </p:nvSpPr>
        <p:spPr>
          <a:xfrm>
            <a:off x="1141412" y="5867400"/>
            <a:ext cx="9601200" cy="1143000"/>
          </a:xfrm>
        </p:spPr>
        <p:txBody>
          <a:bodyPr>
            <a:normAutofit fontScale="90000"/>
          </a:bodyPr>
          <a:lstStyle/>
          <a:p>
            <a:r>
              <a:rPr lang="en-US" b="1" dirty="0"/>
              <a:t>Why Crescent Park for a 2</a:t>
            </a:r>
            <a:r>
              <a:rPr lang="en-US" b="1" baseline="30000" dirty="0"/>
              <a:t>nd</a:t>
            </a:r>
            <a:r>
              <a:rPr lang="en-US" b="1" dirty="0"/>
              <a:t> Paddle Court?</a:t>
            </a:r>
            <a:r>
              <a:rPr lang="en-US" dirty="0"/>
              <a:t/>
            </a:r>
            <a:br>
              <a:rPr lang="en-US" dirty="0"/>
            </a:br>
            <a:r>
              <a:rPr lang="en-US" sz="2200" dirty="0"/>
              <a:t/>
            </a:r>
            <a:br>
              <a:rPr lang="en-US" sz="2200" dirty="0"/>
            </a:br>
            <a:r>
              <a:rPr lang="en-US" sz="2200" dirty="0"/>
              <a:t>- Town officials selected this location for the first paddle court as the most advantageous to the community. In a park, setting designated for active recreational use, secluded area, used for this purpose for decades. 2</a:t>
            </a:r>
            <a:r>
              <a:rPr lang="en-US" sz="2200" baseline="30000" dirty="0"/>
              <a:t>nd</a:t>
            </a:r>
            <a:r>
              <a:rPr lang="en-US" sz="2200" dirty="0"/>
              <a:t> court is a natural extension of this. </a:t>
            </a:r>
            <a:br>
              <a:rPr lang="en-US" sz="2200" dirty="0"/>
            </a:br>
            <a:r>
              <a:rPr lang="en-US" sz="2200" dirty="0"/>
              <a:t/>
            </a:r>
            <a:br>
              <a:rPr lang="en-US" sz="2200" dirty="0"/>
            </a:br>
            <a:r>
              <a:rPr lang="en-US" sz="2200" dirty="0"/>
              <a:t>- Location next to existing paddle court makes most sense in town</a:t>
            </a:r>
            <a:br>
              <a:rPr lang="en-US" sz="2200" dirty="0"/>
            </a:br>
            <a:r>
              <a:rPr lang="en-US" sz="2200" dirty="0"/>
              <a:t/>
            </a:r>
            <a:br>
              <a:rPr lang="en-US" sz="2200" dirty="0"/>
            </a:br>
            <a:r>
              <a:rPr lang="en-US" sz="2200" dirty="0"/>
              <a:t>- Ease of installation, upkeep and maintenance - electric, gas lines already run from street</a:t>
            </a:r>
            <a:br>
              <a:rPr lang="en-US" sz="2200" dirty="0"/>
            </a:br>
            <a:r>
              <a:rPr lang="en-US" sz="2200" dirty="0"/>
              <a:t/>
            </a:r>
            <a:br>
              <a:rPr lang="en-US" sz="2200" dirty="0"/>
            </a:br>
            <a:r>
              <a:rPr lang="en-US" sz="2200" dirty="0"/>
              <a:t>- Allows for instruction and play across 2 adjacent courts. (i.e. Round Robin/Beginners Clinics/Mixed Doubles League)</a:t>
            </a:r>
            <a:br>
              <a:rPr lang="en-US" sz="2200" dirty="0"/>
            </a:br>
            <a:r>
              <a:rPr lang="en-US" sz="2200" dirty="0"/>
              <a:t/>
            </a:r>
            <a:br>
              <a:rPr lang="en-US" sz="2200" dirty="0"/>
            </a:br>
            <a:r>
              <a:rPr lang="en-US" sz="2200" dirty="0"/>
              <a:t>- Next to existing tennis/pickle courts - completes an existing rec sports area</a:t>
            </a:r>
            <a:br>
              <a:rPr lang="en-US" sz="2200" dirty="0"/>
            </a:br>
            <a:r>
              <a:rPr lang="en-US" sz="2200" dirty="0"/>
              <a:t/>
            </a:r>
            <a:br>
              <a:rPr lang="en-US" sz="2200" dirty="0"/>
            </a:br>
            <a:r>
              <a:rPr lang="en-US" sz="2200" dirty="0"/>
              <a:t>- Baltimore Park already completely built out with space allotted for playing fields, courts, covered pavilion, and playground space. Not currently lit for night-time play. No existing gas hookup. No barrier/wind break  </a:t>
            </a:r>
            <a:br>
              <a:rPr lang="en-US" sz="2200" dirty="0"/>
            </a:br>
            <a:r>
              <a:rPr lang="en-US" sz="2200" dirty="0"/>
              <a:t/>
            </a:r>
            <a:br>
              <a:rPr lang="en-US" sz="2200" dirty="0"/>
            </a:br>
            <a:r>
              <a:rPr lang="en-US" sz="2200" dirty="0"/>
              <a:t>- Bell Place Park/Path area being kept as green space, new bike path to be installed. Close proximity to route 71. No rec facilities/lights for night play.</a:t>
            </a:r>
            <a:br>
              <a:rPr lang="en-US" sz="2200" dirty="0"/>
            </a:br>
            <a:endParaRPr lang="en-US" sz="2200" dirty="0"/>
          </a:p>
        </p:txBody>
      </p:sp>
    </p:spTree>
    <p:extLst>
      <p:ext uri="{BB962C8B-B14F-4D97-AF65-F5344CB8AC3E}">
        <p14:creationId xmlns:p14="http://schemas.microsoft.com/office/powerpoint/2010/main" val="218148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thm15="http://schemas.microsoft.com/office/thememl/2012/main" xmlns=""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27F50A390FBA49A0EDB77D182067F0" ma:contentTypeVersion="2" ma:contentTypeDescription="Create a new document." ma:contentTypeScope="" ma:versionID="6a737646fb0afc0764a53c659cd9309e">
  <xsd:schema xmlns:xsd="http://www.w3.org/2001/XMLSchema" xmlns:xs="http://www.w3.org/2001/XMLSchema" xmlns:p="http://schemas.microsoft.com/office/2006/metadata/properties" xmlns:ns3="c74f4970-2009-4744-a807-2e9e47ac23a9" targetNamespace="http://schemas.microsoft.com/office/2006/metadata/properties" ma:root="true" ma:fieldsID="affd436c3e65a153f34dc924f9bf413f" ns3:_="">
    <xsd:import namespace="c74f4970-2009-4744-a807-2e9e47ac23a9"/>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4f4970-2009-4744-a807-2e9e47ac23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249165-F638-412C-8E0A-DFB7045CA2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74f4970-2009-4744-a807-2e9e47ac23a9"/>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06FA746-DEAA-40B0-A9C5-A2831D21FC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4f4970-2009-4744-a807-2e9e47ac23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C78A5F-BE2B-428A-B3D9-3B266A3B72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Serenity nature presentation (widescreen)</Template>
  <TotalTime>27390</TotalTime>
  <Words>462</Words>
  <Application>Microsoft Office PowerPoint</Application>
  <PresentationFormat>Custom</PresentationFormat>
  <Paragraphs>67</Paragraphs>
  <Slides>152</Slides>
  <Notes>0</Notes>
  <HiddenSlides>0</HiddenSlides>
  <MMClips>0</MMClips>
  <ScaleCrop>false</ScaleCrop>
  <HeadingPairs>
    <vt:vector size="4" baseType="variant">
      <vt:variant>
        <vt:lpstr>Theme</vt:lpstr>
      </vt:variant>
      <vt:variant>
        <vt:i4>1</vt:i4>
      </vt:variant>
      <vt:variant>
        <vt:lpstr>Slide Titles</vt:lpstr>
      </vt:variant>
      <vt:variant>
        <vt:i4>152</vt:i4>
      </vt:variant>
    </vt:vector>
  </HeadingPairs>
  <TitlesOfParts>
    <vt:vector size="153" baseType="lpstr">
      <vt:lpstr>Serenity 16x9</vt:lpstr>
      <vt:lpstr>     Sea Girt Recreation  2021 Recap, Program &amp; Project Update  Introduce Recreation Commission  New Recreation Director, Janeen Yodakis  - Fresh Ideas, Community Outreach, High Energy       </vt:lpstr>
      <vt:lpstr>PowerPoint Presentation</vt:lpstr>
      <vt:lpstr>            New Programs and Initiatives:  - Inaugural Beach Luau    - Sensory Hikes for Kids, Sip &amp; Paint for Adults  - Day Trip to NYC Botanical Gardens and Shopping   - Holiday window decorating downtown  - Participation and Sponsorship of Sea Girt Strolls, Big Band Concert, Craft Markets  - Pickleball Clinics / “Live Ball” Tennis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Maintaining and Enhancing the Rec “Staples”  - Halloween Hayride, Movies on the Beach  - Tree Lighting, Easter Egg Hunt  - Summer Rec Camp at Baltimore Park  - Summer Beach Volleyball Camp  - Guitar and Ukulele on the Beach  - Munchkin Soccer, Youth Basketball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Downtown Advocate Role  Building Partnerships – SG Chamber, Conservancy, Police, Fire Dept. PTO, Library, Lifeguards, SGES, Churches…  Charitable Giving:  - Cornhole Tournament at Reef &amp; Barrel to benefit Fulfill Foodbank  - Donations to Sea Girt Elementary Pickleball Equipment/Groundskeeping  - Big Band Concert/Strolls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Upcoming Events!    </vt:lpstr>
      <vt:lpstr>PowerPoint Presentation</vt:lpstr>
      <vt:lpstr>PowerPoint Presentation</vt:lpstr>
      <vt:lpstr>PowerPoint Presentation</vt:lpstr>
      <vt:lpstr>Goal for our Programs – create recreational and educational opportunities, provide health and wellness experiences, bring people together, foster relationships, promote enjoyment, laughs and fun!</vt:lpstr>
      <vt:lpstr>  Sea Girt Recreation Improvement Projects  - Resurfacing of Baltimore Park Basketball Courts  - Resurfacing of Crescent Park Tennis Courts  - Pickleball court lines and nets at Crescent Park and  Sea Girt Elementary  - Trees along Bell Place Tennis Courts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Rehabilitation/Improvements at Baltimore Park  - Extension of Pavilion Structure  - Installation of rubberized playground surface  - New Plantings/Berm along road  - Soccer Field Benches  - New T-ball infield and benches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Current Project: 2nd Paddle Court in Crescent Park  Why a 2nd paddle court?  - Listening to requests of residents  - Desire for another court, inability to book court at popular times  - Need for outdoor year-round recreation  - Increased usage – permits and reservations  - Opportunity for more residents to learn and play: Instructional Clinics, Leagues, Round Robin  </vt:lpstr>
      <vt:lpstr>PowerPoint Presentation</vt:lpstr>
      <vt:lpstr>- 2nd court allows for expanded instructional programs for children and beginners  Example: Paddle clinic for children in Feb, 2 sessions, 6 kids each. Filled up in 2 days. (Sea Girt children only)  </vt:lpstr>
      <vt:lpstr>PowerPoint Presentation</vt:lpstr>
      <vt:lpstr> Tennis Court Usage and Permit Fees Collected 5 Courts (2 Pickleball)  2019 Tennis Permits: 20 – 12 Family, 8 Individual (56 resident impact w/4 person family) Reservations: 379 (76 per court) Fees Collected $2,030  2020 Tennis Permits: 78 – 50 Family, 28 Individual (228 resident impact) Reservations: 1380 (276 per court) includes pickleball Fees Collected: $7,570  2021 Tennis/Pickleball Permits: 93 – 51 Family, 42 Individual (246 resident impact) Tennis Reservations: 1133 YTD (226 per court) Pickleball: 873 YTD (437 per court)  Fees Collected: $8,605   </vt:lpstr>
      <vt:lpstr>Pickleball’s increase in popularity  - Residents requesting more courts and instruction  - Introduction of Pickleball Clinics  Patty Criscenzo and Now Scott Forest  - Addition of two more pickleball courts at SGES*  Now 4 pickleball courts in town </vt:lpstr>
      <vt:lpstr>PowerPoint Presentation</vt:lpstr>
      <vt:lpstr>PowerPoint Presentation</vt:lpstr>
      <vt:lpstr>PowerPoint Presentation</vt:lpstr>
      <vt:lpstr>PowerPoint Presentation</vt:lpstr>
      <vt:lpstr>        Paddle Court Usage and Permit Fees Collected Single Court  2019  Paddle Permits: 34 – 20 Family, 14 Individual (94 Resident Impact) 246 Reservations Made Fees Collected: $3,200  2020 Paddle Permits: 57 - 30 Family, 27 Individual (147 Resident Impact)   681 Reservations Fees Collected: $5,205  2021 Paddle Permits: 62 – 38 Family, 24 Individual (176 Resident Impact) 712 Reservations YTD Fees Collected $5,815    </vt:lpstr>
      <vt:lpstr>2021 YTD Summary:  Tennis/Pickle: 18.6 permits per court (93 Permits) $1,721 Fees per court  Tennis: 226 Reservations per court  Pickleball: 437 Reservations per court  Paddle: 62 Permits per court $5,815 Fees per court 712 Reservations per court YTD</vt:lpstr>
      <vt:lpstr>Behind the numbers  Guests/Procrastinators/Cheap Skates</vt:lpstr>
      <vt:lpstr>Crescent Park – Passive and Active Recreation for over 100 years  Current Recreation Status:</vt:lpstr>
      <vt:lpstr>Why Crescent Park for a 2nd Paddle Court?  - Town officials selected this location for the first paddle court as the most advantageous to the community. In a park, setting designated for active recreational use, secluded area, used for this purpose for decades. 2nd court is a natural extension of this.   - Location next to existing paddle court makes most sense in town  - Ease of installation, upkeep and maintenance - electric, gas lines already run from street  - Allows for instruction and play across 2 adjacent courts. (i.e. Round Robin/Beginners Clinics/Mixed Doubles League)  - Next to existing tennis/pickle courts - completes an existing rec sports area  - Baltimore Park already completely built out with space allotted for playing fields, courts, covered pavilion, and playground space. Not currently lit for night-time play. No existing gas hookup. No barrier/wind break    - Bell Place Park/Path area being kept as green space, new bike path to be installed. Close proximity to route 71. No rec facilities/lights for night play.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 of the project specifications:  Single 30’ x 60’ paddle court with a viewing deck connecting the existing court to the new court  Area impacted represents approximately 0.32% of the park’s 17 acres. An estimated 10 trees are impacted to be replaced by a minimum of 20   43,560 sq. ft/acre x 17 acres = 740,520 total sq. ft. Estimated 2500 sq. ft. for project = 0.32%   Project does not include construction of bathrooms, indoor structures, or any parking area.    </vt:lpstr>
      <vt:lpstr>PowerPoint Presentation</vt:lpstr>
      <vt:lpstr>PowerPoint Presentation</vt:lpstr>
      <vt:lpstr>PowerPoint Presentation</vt:lpstr>
      <vt:lpstr>Does this project benefit only a segment of Sea Girt Residents?  Of course, generally all projects do. Individual segments use certain facilities.  Ex. Bike Path Project/Basketball Courts/Playground/Tennis Courts/Pickleball  Each project/program will benefit different groups </vt:lpstr>
      <vt:lpstr>PowerPoint Presentation</vt:lpstr>
      <vt:lpstr>PowerPoint Presentation</vt:lpstr>
      <vt:lpstr>PowerPoint Presentation</vt:lpstr>
      <vt:lpstr>How was public made aware of this project? What entities were consulted?  Presentations at two Borough Council Meetings (Feb. and August). Additional meetings addresses Stewardship Plan  - Scope, size, justification, discussed in detail, open to public review and comment  Discussions and on-site meetings with Sea Girt Shade Tree Commission and Sea Girt Conservancy Members  Review, update and amendment of Stewardship Forest Plan by NJ Approved Forrester inclusive of project  Discussions with SG Fire Department and SG Police regarding parking and access</vt:lpstr>
      <vt:lpstr>Coast Star Feb. 25, 2021</vt:lpstr>
      <vt:lpstr>Coast Star August 19th, 2021</vt:lpstr>
      <vt:lpstr>Two Zoom meetings with Carriage Way neighbors to address potential concerns, plus numerous in-person one on one meetings, phone calls, etc.   Issues discussed included:  - Court locations/orientation  - Light/Noise Mitigation  - Trees  - Parking </vt:lpstr>
      <vt:lpstr>PowerPoint Presentation</vt:lpstr>
      <vt:lpstr>PowerPoint Presentation</vt:lpstr>
      <vt:lpstr>PowerPoint Presentation</vt:lpstr>
      <vt:lpstr>What about the trees?  - Planting of trees to replace any removed – minimum 2x  - Species and location of new tree plantings by Shade Tree Commission and Sea Girt Conservancy  - Show of good faith - Recreation Commission will donate additional trees now. (Not part of the 2x Tree Replacement)  Matching gift tree program - $2,000 initial donation. ($100 per tree, 40 tree goal)</vt:lpstr>
      <vt:lpstr>PowerPoint Presentation</vt:lpstr>
      <vt:lpstr>PowerPoint Presentation</vt:lpstr>
      <vt:lpstr>PowerPoint Presentation</vt:lpstr>
      <vt:lpstr>PowerPoint Presentation</vt:lpstr>
      <vt:lpstr>  Major issue facing Crescent Park  - Invasive Non-Native Vines (English Ivy)  Solutions:  - Removal of vines, treatment of vine root systems, and removal of some trees threatening specimen trees (Holly)  - Planting of desirable native tree species    </vt:lpstr>
      <vt:lpstr>PowerPoint Presentation</vt:lpstr>
      <vt:lpstr>Goal of the Rec Commission is to work with Shade Tree Commission and Sea Girt Conservancy to assist with overall improvements to Crescent Park  - Help with vine removal projects  - Donate desirable trees to be planted  - Promote awareness of the park  - Improve sitting area/walkway by tennis courts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2nd Paddle Court Project   - Requested by Full-Time, Year Round Residents   - Demand supported by permit and reservation data   - Unanimously Approved by Recreation Commission   - Unanimously Approved by Borough Council   - Supported by Sea Girt Conservancy   - Cooperation/No objections by Shade Tree Commission   - Extensive public notification/opportunity for feedback   - Carriage Way Neighbors consulted and plan modifications made   - Aligns with Forest Stewardship Plan written by NJ Approved Forester. 0.32%  “Minor disturbance expected to have no impact to wildlife”   - Reviewed by Sea Girt Fire and Police for Traffic/Access </vt:lpstr>
      <vt:lpstr>Current Status of Project  - Engineering, Bid Specification Phase  - Next Step: Engineering and Bid Review/Award to be voted on by Council at future council meeting  Funded through the Sea Girt Recreation Trust   - Current Recreation Trust Balance: $200,802.40</vt:lpstr>
      <vt:lpstr>  Common theme: We all love Crescent Park!  Overview: This project will provide additional recreational opportunities and socialization for borough residents year-round with an extremely small impact on the surroundings. The completion of this area, discussed for many years, will allow for more residents to exercise, create experiences, have fun, laugh and make memories.  The health and wellness benefits to residents greatly outweigh the minor impact in the context of the park in its’ entirety.   Let’s work together as a community to truly improve the park we all love for the greater good and enjoyment of all, for both active and passive recreation.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 Girt Recreation  Proposed Improvement Project  Crescent Park  Racquet Sports Complex  2nd Paddle Tennis Court and Viewing Area Addition</dc:title>
  <dc:creator>Mike D'Altrui</dc:creator>
  <cp:lastModifiedBy>James Gant</cp:lastModifiedBy>
  <cp:revision>151</cp:revision>
  <cp:lastPrinted>2021-02-08T21:02:45Z</cp:lastPrinted>
  <dcterms:created xsi:type="dcterms:W3CDTF">2021-01-23T19:04:49Z</dcterms:created>
  <dcterms:modified xsi:type="dcterms:W3CDTF">2021-12-10T21:29:38Z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0x0101008527F50A390FBA49A0EDB77D182067F0</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